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2" showSpecialPlsOnTitleSld="0" saveSubsetFonts="1" autoCompressPictures="0">
  <p:sldMasterIdLst>
    <p:sldMasterId id="2147483672" r:id="rId1"/>
  </p:sldMasterIdLst>
  <p:notesMasterIdLst>
    <p:notesMasterId r:id="rId23"/>
  </p:notesMasterIdLst>
  <p:sldIdLst>
    <p:sldId id="257" r:id="rId2"/>
    <p:sldId id="330" r:id="rId3"/>
    <p:sldId id="331" r:id="rId4"/>
    <p:sldId id="328" r:id="rId5"/>
    <p:sldId id="259" r:id="rId6"/>
    <p:sldId id="270" r:id="rId7"/>
    <p:sldId id="268" r:id="rId8"/>
    <p:sldId id="272" r:id="rId9"/>
    <p:sldId id="273" r:id="rId10"/>
    <p:sldId id="275" r:id="rId11"/>
    <p:sldId id="327" r:id="rId12"/>
    <p:sldId id="322" r:id="rId13"/>
    <p:sldId id="320" r:id="rId14"/>
    <p:sldId id="323" r:id="rId15"/>
    <p:sldId id="324" r:id="rId16"/>
    <p:sldId id="326" r:id="rId17"/>
    <p:sldId id="277" r:id="rId18"/>
    <p:sldId id="278" r:id="rId19"/>
    <p:sldId id="279" r:id="rId20"/>
    <p:sldId id="329" r:id="rId21"/>
    <p:sldId id="33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F45574-947D-6C41-9A25-92982659CBB6}">
          <p14:sldIdLst>
            <p14:sldId id="257"/>
            <p14:sldId id="330"/>
            <p14:sldId id="331"/>
            <p14:sldId id="328"/>
            <p14:sldId id="259"/>
            <p14:sldId id="270"/>
            <p14:sldId id="268"/>
            <p14:sldId id="272"/>
            <p14:sldId id="273"/>
            <p14:sldId id="275"/>
          </p14:sldIdLst>
        </p14:section>
        <p14:section name="Models" id="{5088F278-E976-1240-8DE5-034A73F72A62}">
          <p14:sldIdLst>
            <p14:sldId id="327"/>
            <p14:sldId id="322"/>
            <p14:sldId id="320"/>
            <p14:sldId id="323"/>
            <p14:sldId id="324"/>
          </p14:sldIdLst>
        </p14:section>
        <p14:section name="Training Data" id="{DBB55B13-6C3F-D242-873C-3C6499A8ED71}">
          <p14:sldIdLst>
            <p14:sldId id="326"/>
            <p14:sldId id="277"/>
            <p14:sldId id="278"/>
            <p14:sldId id="279"/>
            <p14:sldId id="329"/>
            <p14:sldId id="3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bren12" initials="n" lastIdx="5"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93"/>
    <p:restoredTop sz="84091"/>
  </p:normalViewPr>
  <p:slideViewPr>
    <p:cSldViewPr snapToGrid="0" snapToObjects="1">
      <p:cViewPr>
        <p:scale>
          <a:sx n="96" d="100"/>
          <a:sy n="96" d="100"/>
        </p:scale>
        <p:origin x="144" y="88"/>
      </p:cViewPr>
      <p:guideLst/>
    </p:cSldViewPr>
  </p:slideViewPr>
  <p:notesTextViewPr>
    <p:cViewPr>
      <p:scale>
        <a:sx n="90" d="100"/>
        <a:sy n="9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4-09T11:03:10.725" idx="5">
    <p:pos x="10" y="10"/>
    <p:text>Need to redo this slide. Math people won't understand it at all</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12FDC7-03A5-C246-A241-71010BA7B7ED}" type="datetimeFigureOut">
              <a:rPr lang="en-US" smtClean="0"/>
              <a:t>11/5/18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E422F-B26F-C84C-B851-0988A9A8219F}" type="slidenum">
              <a:rPr lang="en-US" smtClean="0"/>
              <a:t>‹#›</a:t>
            </a:fld>
            <a:endParaRPr lang="en-US"/>
          </a:p>
        </p:txBody>
      </p:sp>
    </p:spTree>
    <p:extLst>
      <p:ext uri="{BB962C8B-B14F-4D97-AF65-F5344CB8AC3E}">
        <p14:creationId xmlns:p14="http://schemas.microsoft.com/office/powerpoint/2010/main" val="4180344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Videos available here: https://</a:t>
            </a:r>
            <a:r>
              <a:rPr lang="en-US" dirty="0" err="1"/>
              <a:t>cimss.ssec.wisc.edu</a:t>
            </a:r>
            <a:r>
              <a:rPr lang="en-US" dirty="0"/>
              <a:t>/data/</a:t>
            </a:r>
          </a:p>
          <a:p>
            <a:endParaRPr lang="en-US" dirty="0"/>
          </a:p>
        </p:txBody>
      </p:sp>
      <p:sp>
        <p:nvSpPr>
          <p:cNvPr id="4" name="Slide Number Placeholder 3"/>
          <p:cNvSpPr>
            <a:spLocks noGrp="1"/>
          </p:cNvSpPr>
          <p:nvPr>
            <p:ph type="sldNum" sz="quarter" idx="10"/>
          </p:nvPr>
        </p:nvSpPr>
        <p:spPr/>
        <p:txBody>
          <a:bodyPr/>
          <a:lstStyle/>
          <a:p>
            <a:fld id="{96160AB9-A9EE-814E-A3CA-DACED67DF775}" type="slidenum">
              <a:rPr lang="en-US" smtClean="0"/>
              <a:t>2</a:t>
            </a:fld>
            <a:endParaRPr lang="en-US"/>
          </a:p>
        </p:txBody>
      </p:sp>
    </p:spTree>
    <p:extLst>
      <p:ext uri="{BB962C8B-B14F-4D97-AF65-F5344CB8AC3E}">
        <p14:creationId xmlns:p14="http://schemas.microsoft.com/office/powerpoint/2010/main" val="4282351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classic machine model is a decision tree, such as the one pictured here.</a:t>
            </a:r>
          </a:p>
          <a:p>
            <a:endParaRPr lang="en-US" baseline="0" dirty="0"/>
          </a:p>
          <a:p>
            <a:r>
              <a:rPr lang="en-US" baseline="0" dirty="0"/>
              <a:t>Read the decision tree.</a:t>
            </a:r>
          </a:p>
        </p:txBody>
      </p:sp>
      <p:sp>
        <p:nvSpPr>
          <p:cNvPr id="4" name="Slide Number Placeholder 3"/>
          <p:cNvSpPr>
            <a:spLocks noGrp="1"/>
          </p:cNvSpPr>
          <p:nvPr>
            <p:ph type="sldNum" sz="quarter" idx="10"/>
          </p:nvPr>
        </p:nvSpPr>
        <p:spPr/>
        <p:txBody>
          <a:bodyPr/>
          <a:lstStyle/>
          <a:p>
            <a:fld id="{BC0E422F-B26F-C84C-B851-0988A9A8219F}" type="slidenum">
              <a:rPr lang="en-US" smtClean="0"/>
              <a:t>15</a:t>
            </a:fld>
            <a:endParaRPr lang="en-US"/>
          </a:p>
        </p:txBody>
      </p:sp>
    </p:spTree>
    <p:extLst>
      <p:ext uri="{BB962C8B-B14F-4D97-AF65-F5344CB8AC3E}">
        <p14:creationId xmlns:p14="http://schemas.microsoft.com/office/powerpoint/2010/main" val="3965004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they can be hard to interpret for many input variables.</a:t>
            </a:r>
          </a:p>
          <a:p>
            <a:endParaRPr lang="en-US" dirty="0"/>
          </a:p>
          <a:p>
            <a:r>
              <a:rPr lang="en-US" dirty="0"/>
              <a:t>Also, they do not have continuous outputs, which seems a poor match for physics problems like convective parameterization.</a:t>
            </a:r>
          </a:p>
        </p:txBody>
      </p:sp>
      <p:sp>
        <p:nvSpPr>
          <p:cNvPr id="4" name="Slide Number Placeholder 3"/>
          <p:cNvSpPr>
            <a:spLocks noGrp="1"/>
          </p:cNvSpPr>
          <p:nvPr>
            <p:ph type="sldNum" sz="quarter" idx="10"/>
          </p:nvPr>
        </p:nvSpPr>
        <p:spPr/>
        <p:txBody>
          <a:bodyPr/>
          <a:lstStyle/>
          <a:p>
            <a:fld id="{BC0E422F-B26F-C84C-B851-0988A9A8219F}" type="slidenum">
              <a:rPr lang="en-US" smtClean="0"/>
              <a:t>16</a:t>
            </a:fld>
            <a:endParaRPr lang="en-US"/>
          </a:p>
        </p:txBody>
      </p:sp>
    </p:spTree>
    <p:extLst>
      <p:ext uri="{BB962C8B-B14F-4D97-AF65-F5344CB8AC3E}">
        <p14:creationId xmlns:p14="http://schemas.microsoft.com/office/powerpoint/2010/main" val="1980292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talked about</a:t>
            </a:r>
            <a:r>
              <a:rPr lang="en-US" baseline="0" dirty="0"/>
              <a:t> the models a little a bit, so let’s talk about the training datasets. And this section will serve as an introduction to some past work on machine learning parametrization.</a:t>
            </a:r>
            <a:endParaRPr lang="en-US" dirty="0"/>
          </a:p>
        </p:txBody>
      </p:sp>
      <p:sp>
        <p:nvSpPr>
          <p:cNvPr id="4" name="Slide Number Placeholder 3"/>
          <p:cNvSpPr>
            <a:spLocks noGrp="1"/>
          </p:cNvSpPr>
          <p:nvPr>
            <p:ph type="sldNum" sz="quarter" idx="10"/>
          </p:nvPr>
        </p:nvSpPr>
        <p:spPr/>
        <p:txBody>
          <a:bodyPr/>
          <a:lstStyle/>
          <a:p>
            <a:fld id="{BC0E422F-B26F-C84C-B851-0988A9A8219F}" type="slidenum">
              <a:rPr lang="en-US" smtClean="0"/>
              <a:t>17</a:t>
            </a:fld>
            <a:endParaRPr lang="en-US"/>
          </a:p>
        </p:txBody>
      </p:sp>
    </p:spTree>
    <p:extLst>
      <p:ext uri="{BB962C8B-B14F-4D97-AF65-F5344CB8AC3E}">
        <p14:creationId xmlns:p14="http://schemas.microsoft.com/office/powerpoint/2010/main" val="1832410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Our training dataset is a simplified GCRM  simulation performed using the System for Atmospheric modeling (by Marat </a:t>
            </a:r>
            <a:r>
              <a:rPr lang="en-US" baseline="0" dirty="0" err="1"/>
              <a:t>Khairtoudinov</a:t>
            </a:r>
            <a:r>
              <a:rPr lang="en-US" baseline="0" dirty="0"/>
              <a:t>). We call it the near-global </a:t>
            </a:r>
            <a:r>
              <a:rPr lang="en-US" baseline="0" dirty="0" err="1"/>
              <a:t>aquaplanet</a:t>
            </a:r>
            <a:r>
              <a:rPr lang="en-US" baseline="0" dirty="0"/>
              <a:t> simulation or </a:t>
            </a:r>
            <a:r>
              <a:rPr lang="en-US" baseline="0" dirty="0" err="1"/>
              <a:t>NGAqua</a:t>
            </a:r>
            <a:endParaRPr lang="en-US" baseline="0" dirty="0"/>
          </a:p>
          <a:p>
            <a:endParaRPr lang="en-US" baseline="0" dirty="0"/>
          </a:p>
          <a:p>
            <a:r>
              <a:rPr lang="en-US" baseline="0" dirty="0"/>
              <a:t>Mention the aspects of the simulation</a:t>
            </a:r>
          </a:p>
          <a:p>
            <a:endParaRPr lang="en-US" baseline="0" dirty="0"/>
          </a:p>
          <a:p>
            <a:pPr marL="171450" indent="-171450">
              <a:buFontTx/>
              <a:buChar char="-"/>
            </a:pPr>
            <a:r>
              <a:rPr lang="en-US" baseline="0" dirty="0"/>
              <a:t>Diurnal cycle</a:t>
            </a:r>
          </a:p>
          <a:p>
            <a:pPr marL="171450" indent="-171450">
              <a:buFontTx/>
              <a:buChar char="-"/>
            </a:pPr>
            <a:r>
              <a:rPr lang="en-US" baseline="0" dirty="0"/>
              <a:t>mid latitude cyclones</a:t>
            </a:r>
          </a:p>
          <a:p>
            <a:pPr marL="171450" indent="-171450">
              <a:buFontTx/>
              <a:buChar char="-"/>
            </a:pPr>
            <a:r>
              <a:rPr lang="en-US" baseline="0" dirty="0"/>
              <a:t>Tropics (w/ eastward disturbance)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Now, this dataset was not designed for machine learning, so they did not store moisture or temperature budget information. And the sampling interval is relatively coarse in time.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96160AB9-A9EE-814E-A3CA-DACED67DF775}" type="slidenum">
              <a:rPr lang="en-US" smtClean="0"/>
              <a:t>18</a:t>
            </a:fld>
            <a:endParaRPr lang="en-US"/>
          </a:p>
        </p:txBody>
      </p:sp>
    </p:spTree>
    <p:extLst>
      <p:ext uri="{BB962C8B-B14F-4D97-AF65-F5344CB8AC3E}">
        <p14:creationId xmlns:p14="http://schemas.microsoft.com/office/powerpoint/2010/main" val="611420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this study, we focused on the tropics, where moist atmospheric convection plays an especially important role.</a:t>
            </a:r>
            <a:endParaRPr lang="en-US" dirty="0"/>
          </a:p>
          <a:p>
            <a:endParaRPr lang="en-US" dirty="0"/>
          </a:p>
          <a:p>
            <a:r>
              <a:rPr lang="en-US" dirty="0"/>
              <a:t>We coarse grain the 4 km </a:t>
            </a:r>
            <a:r>
              <a:rPr lang="en-US" dirty="0" err="1"/>
              <a:t>NGAqua</a:t>
            </a:r>
            <a:r>
              <a:rPr lang="en-US" baseline="0" dirty="0"/>
              <a:t> data onto a 160km grid, representative of a typical climate model resolution. This resolution was partially chosen so that the precipitation de-correlates over a time scale of about 3-6 hours.</a:t>
            </a:r>
          </a:p>
        </p:txBody>
      </p:sp>
      <p:sp>
        <p:nvSpPr>
          <p:cNvPr id="4" name="Slide Number Placeholder 3"/>
          <p:cNvSpPr>
            <a:spLocks noGrp="1"/>
          </p:cNvSpPr>
          <p:nvPr>
            <p:ph type="sldNum" sz="quarter" idx="10"/>
          </p:nvPr>
        </p:nvSpPr>
        <p:spPr/>
        <p:txBody>
          <a:bodyPr/>
          <a:lstStyle/>
          <a:p>
            <a:fld id="{BC0E422F-B26F-C84C-B851-0988A9A8219F}" type="slidenum">
              <a:rPr lang="en-US" smtClean="0"/>
              <a:t>19</a:t>
            </a:fld>
            <a:endParaRPr lang="en-US"/>
          </a:p>
        </p:txBody>
      </p:sp>
    </p:spTree>
    <p:extLst>
      <p:ext uri="{BB962C8B-B14F-4D97-AF65-F5344CB8AC3E}">
        <p14:creationId xmlns:p14="http://schemas.microsoft.com/office/powerpoint/2010/main" val="1286021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each grid box we have</a:t>
            </a:r>
            <a:r>
              <a:rPr lang="en-US" baseline="0" dirty="0"/>
              <a:t> measurements at different heights of humidity and dry static energy.</a:t>
            </a:r>
          </a:p>
          <a:p>
            <a:endParaRPr lang="en-US" baseline="0" dirty="0"/>
          </a:p>
          <a:p>
            <a:r>
              <a:rPr lang="en-US" dirty="0"/>
              <a:t>There</a:t>
            </a:r>
            <a:r>
              <a:rPr lang="en-US" baseline="0" dirty="0"/>
              <a:t> are 34 vertical grid points for each variable, which we concatenate into a single 68 dimensional vector.</a:t>
            </a:r>
          </a:p>
          <a:p>
            <a:endParaRPr lang="en-US" baseline="0" dirty="0"/>
          </a:p>
          <a:p>
            <a:r>
              <a:rPr lang="en-US" baseline="0" dirty="0"/>
              <a:t>The data are normalized by subtracting the mean and dividing by a mass-weighted variance.</a:t>
            </a:r>
            <a:endParaRPr lang="en-US" dirty="0"/>
          </a:p>
        </p:txBody>
      </p:sp>
      <p:sp>
        <p:nvSpPr>
          <p:cNvPr id="4" name="Slide Number Placeholder 3"/>
          <p:cNvSpPr>
            <a:spLocks noGrp="1"/>
          </p:cNvSpPr>
          <p:nvPr>
            <p:ph type="sldNum" sz="quarter" idx="10"/>
          </p:nvPr>
        </p:nvSpPr>
        <p:spPr/>
        <p:txBody>
          <a:bodyPr/>
          <a:lstStyle/>
          <a:p>
            <a:fld id="{96160AB9-A9EE-814E-A3CA-DACED67DF775}" type="slidenum">
              <a:rPr lang="en-US" smtClean="0"/>
              <a:t>20</a:t>
            </a:fld>
            <a:endParaRPr lang="en-US"/>
          </a:p>
        </p:txBody>
      </p:sp>
    </p:spTree>
    <p:extLst>
      <p:ext uri="{BB962C8B-B14F-4D97-AF65-F5344CB8AC3E}">
        <p14:creationId xmlns:p14="http://schemas.microsoft.com/office/powerpoint/2010/main" val="2385393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is a weather/climate model?</a:t>
            </a:r>
          </a:p>
          <a:p>
            <a:endParaRPr lang="en-US" dirty="0"/>
          </a:p>
          <a:p>
            <a:r>
              <a:rPr lang="en-US" dirty="0"/>
              <a:t>The father of meteorology </a:t>
            </a:r>
            <a:r>
              <a:rPr lang="en-US" dirty="0" err="1"/>
              <a:t>Vilhem</a:t>
            </a:r>
            <a:r>
              <a:rPr lang="en-US" dirty="0"/>
              <a:t> </a:t>
            </a:r>
            <a:r>
              <a:rPr lang="en-US" dirty="0" err="1"/>
              <a:t>Bjerknes</a:t>
            </a:r>
            <a:r>
              <a:rPr lang="en-US" dirty="0"/>
              <a:t> said this quote...which I will read</a:t>
            </a:r>
          </a:p>
          <a:p>
            <a:endParaRPr lang="en-US" dirty="0"/>
          </a:p>
          <a:p>
            <a:r>
              <a:rPr lang="en-US" dirty="0"/>
              <a:t>&lt;read slide&gt;</a:t>
            </a:r>
          </a:p>
          <a:p>
            <a:endParaRPr lang="en-US" dirty="0"/>
          </a:p>
          <a:p>
            <a:r>
              <a:rPr lang="en-US" dirty="0"/>
              <a:t>In this talk I will focus on number 2 &lt;click&gt;</a:t>
            </a:r>
          </a:p>
          <a:p>
            <a:endParaRPr lang="en-US" dirty="0"/>
          </a:p>
          <a:p>
            <a:r>
              <a:rPr lang="en-US" dirty="0"/>
              <a:t>Traditionally,</a:t>
            </a:r>
            <a:r>
              <a:rPr lang="en-US" baseline="0" dirty="0"/>
              <a:t> data has had it’s strongest impact on point 1, but in this work we focus on using data in part 2. </a:t>
            </a:r>
            <a:endParaRPr lang="en-US" dirty="0"/>
          </a:p>
        </p:txBody>
      </p:sp>
      <p:sp>
        <p:nvSpPr>
          <p:cNvPr id="4" name="Slide Number Placeholder 3"/>
          <p:cNvSpPr>
            <a:spLocks noGrp="1"/>
          </p:cNvSpPr>
          <p:nvPr>
            <p:ph type="sldNum" sz="quarter" idx="10"/>
          </p:nvPr>
        </p:nvSpPr>
        <p:spPr/>
        <p:txBody>
          <a:bodyPr/>
          <a:lstStyle/>
          <a:p>
            <a:fld id="{96160AB9-A9EE-814E-A3CA-DACED67DF775}" type="slidenum">
              <a:rPr lang="en-US" smtClean="0"/>
              <a:t>6</a:t>
            </a:fld>
            <a:endParaRPr lang="en-US"/>
          </a:p>
        </p:txBody>
      </p:sp>
    </p:spTree>
    <p:extLst>
      <p:ext uri="{BB962C8B-B14F-4D97-AF65-F5344CB8AC3E}">
        <p14:creationId xmlns:p14="http://schemas.microsoft.com/office/powerpoint/2010/main" val="317450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a:t>
            </a:r>
            <a:r>
              <a:rPr lang="en-US" baseline="0" dirty="0"/>
              <a:t> certain scales, we know the physical laws describing atmospheric motions well enough to create extremely realistic depictions of clouds and other small-scale atmospheric </a:t>
            </a:r>
            <a:r>
              <a:rPr lang="en-US" baseline="0" dirty="0" err="1"/>
              <a:t>phenenomena</a:t>
            </a:r>
            <a:r>
              <a:rPr lang="en-US" baseline="0" dirty="0"/>
              <a:t>.</a:t>
            </a:r>
          </a:p>
          <a:p>
            <a:endParaRPr lang="en-US" baseline="0" dirty="0"/>
          </a:p>
          <a:p>
            <a:r>
              <a:rPr lang="en-US" baseline="0" dirty="0"/>
              <a:t>This is a visualization from a large-eddy-simulation performed using the SAM model on a 100m grid. </a:t>
            </a:r>
            <a:endParaRPr lang="en-US" dirty="0"/>
          </a:p>
        </p:txBody>
      </p:sp>
      <p:sp>
        <p:nvSpPr>
          <p:cNvPr id="4" name="Slide Number Placeholder 3"/>
          <p:cNvSpPr>
            <a:spLocks noGrp="1"/>
          </p:cNvSpPr>
          <p:nvPr>
            <p:ph type="sldNum" sz="quarter" idx="10"/>
          </p:nvPr>
        </p:nvSpPr>
        <p:spPr/>
        <p:txBody>
          <a:bodyPr/>
          <a:lstStyle/>
          <a:p>
            <a:fld id="{BC0E422F-B26F-C84C-B851-0988A9A8219F}" type="slidenum">
              <a:rPr lang="en-US" smtClean="0"/>
              <a:t>7</a:t>
            </a:fld>
            <a:endParaRPr lang="en-US"/>
          </a:p>
        </p:txBody>
      </p:sp>
    </p:spTree>
    <p:extLst>
      <p:ext uri="{BB962C8B-B14F-4D97-AF65-F5344CB8AC3E}">
        <p14:creationId xmlns:p14="http://schemas.microsoft.com/office/powerpoint/2010/main" val="1953833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simulations</a:t>
            </a:r>
            <a:r>
              <a:rPr lang="en-US" baseline="0" dirty="0"/>
              <a:t> uses a similar number of degrees of freedom for one 100 km squared box as a climate model does for the whole planet.</a:t>
            </a:r>
          </a:p>
          <a:p>
            <a:endParaRPr lang="en-US" baseline="0" dirty="0"/>
          </a:p>
          <a:p>
            <a:r>
              <a:rPr lang="en-US" baseline="0" dirty="0"/>
              <a:t>So it’s just not practical to perform simulations at that level of accuracy. </a:t>
            </a:r>
            <a:endParaRPr lang="en-US" dirty="0"/>
          </a:p>
        </p:txBody>
      </p:sp>
      <p:sp>
        <p:nvSpPr>
          <p:cNvPr id="4" name="Slide Number Placeholder 3"/>
          <p:cNvSpPr>
            <a:spLocks noGrp="1"/>
          </p:cNvSpPr>
          <p:nvPr>
            <p:ph type="sldNum" sz="quarter" idx="10"/>
          </p:nvPr>
        </p:nvSpPr>
        <p:spPr/>
        <p:txBody>
          <a:bodyPr/>
          <a:lstStyle/>
          <a:p>
            <a:fld id="{BC0E422F-B26F-C84C-B851-0988A9A8219F}" type="slidenum">
              <a:rPr lang="en-US" smtClean="0"/>
              <a:t>8</a:t>
            </a:fld>
            <a:endParaRPr lang="en-US"/>
          </a:p>
        </p:txBody>
      </p:sp>
    </p:spTree>
    <p:extLst>
      <p:ext uri="{BB962C8B-B14F-4D97-AF65-F5344CB8AC3E}">
        <p14:creationId xmlns:p14="http://schemas.microsoft.com/office/powerpoint/2010/main" val="320031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Instead</a:t>
            </a:r>
            <a:r>
              <a:rPr lang="en-US" sz="1200" kern="1200" baseline="0" dirty="0">
                <a:solidFill>
                  <a:schemeClr val="tx1"/>
                </a:solidFill>
                <a:effectLst/>
                <a:latin typeface="+mn-lt"/>
                <a:ea typeface="+mn-ea"/>
                <a:cs typeface="+mn-cs"/>
              </a:rPr>
              <a:t> of solving the fine resolution equations we end up solving the coarse-resolution equivalent. Here, I am showing the coarse resolution budgets of dry static energy, water vapor mixing ratio, and momentum. These budgets are forced by some terms which are known on the coarse-grid scale, such as advection, and the </a:t>
            </a:r>
            <a:r>
              <a:rPr lang="en-US" sz="1200" kern="1200" baseline="0" dirty="0" err="1">
                <a:solidFill>
                  <a:schemeClr val="tx1"/>
                </a:solidFill>
                <a:effectLst/>
                <a:latin typeface="+mn-lt"/>
                <a:ea typeface="+mn-ea"/>
                <a:cs typeface="+mn-cs"/>
              </a:rPr>
              <a:t>coriolis</a:t>
            </a:r>
            <a:r>
              <a:rPr lang="en-US" sz="1200" kern="1200" baseline="0" dirty="0">
                <a:solidFill>
                  <a:schemeClr val="tx1"/>
                </a:solidFill>
                <a:effectLst/>
                <a:latin typeface="+mn-lt"/>
                <a:ea typeface="+mn-ea"/>
                <a:cs typeface="+mn-cs"/>
              </a:rPr>
              <a:t> force.</a:t>
            </a:r>
          </a:p>
          <a:p>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Bar denotes the average over a GCM grid box. The grad bar is a coarse grained approximation of the gradient. </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 right hand side denotes the residual terms, which are known as the apparent heating (Q1), which includes </a:t>
            </a:r>
            <a:r>
              <a:rPr lang="en-US" sz="1200" kern="1200" baseline="0" dirty="0" err="1">
                <a:solidFill>
                  <a:schemeClr val="tx1"/>
                </a:solidFill>
                <a:effectLst/>
                <a:latin typeface="+mn-lt"/>
                <a:ea typeface="+mn-ea"/>
                <a:cs typeface="+mn-cs"/>
              </a:rPr>
              <a:t>raditiona</a:t>
            </a:r>
            <a:r>
              <a:rPr lang="en-US" sz="1200" kern="1200" baseline="0" dirty="0">
                <a:solidFill>
                  <a:schemeClr val="tx1"/>
                </a:solidFill>
                <a:effectLst/>
                <a:latin typeface="+mn-lt"/>
                <a:ea typeface="+mn-ea"/>
                <a:cs typeface="+mn-cs"/>
              </a:rPr>
              <a:t> </a:t>
            </a:r>
            <a:r>
              <a:rPr lang="en-US" sz="1200" kern="1200" baseline="0" dirty="0" err="1">
                <a:solidFill>
                  <a:schemeClr val="tx1"/>
                </a:solidFill>
                <a:effectLst/>
                <a:latin typeface="+mn-lt"/>
                <a:ea typeface="+mn-ea"/>
                <a:cs typeface="+mn-cs"/>
              </a:rPr>
              <a:t>nad</a:t>
            </a:r>
            <a:r>
              <a:rPr lang="en-US" sz="1200" kern="1200" baseline="0" dirty="0">
                <a:solidFill>
                  <a:schemeClr val="tx1"/>
                </a:solidFill>
                <a:effectLst/>
                <a:latin typeface="+mn-lt"/>
                <a:ea typeface="+mn-ea"/>
                <a:cs typeface="+mn-cs"/>
              </a:rPr>
              <a:t> latent heating, and the apparent moistening (Q2), which describes phase changes of water. Likewise there is a residual term in the momentum budget (Q3) related to turbulent mixing.</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 </a:t>
            </a:r>
            <a:r>
              <a:rPr lang="en-US" sz="1200" kern="1200" baseline="0" dirty="0" err="1">
                <a:solidFill>
                  <a:schemeClr val="tx1"/>
                </a:solidFill>
                <a:effectLst/>
                <a:latin typeface="+mn-lt"/>
                <a:ea typeface="+mn-ea"/>
                <a:cs typeface="+mn-cs"/>
              </a:rPr>
              <a:t>taks</a:t>
            </a:r>
            <a:r>
              <a:rPr lang="en-US" sz="1200" kern="1200" baseline="0" dirty="0">
                <a:solidFill>
                  <a:schemeClr val="tx1"/>
                </a:solidFill>
                <a:effectLst/>
                <a:latin typeface="+mn-lt"/>
                <a:ea typeface="+mn-ea"/>
                <a:cs typeface="+mn-cs"/>
              </a:rPr>
              <a:t> of </a:t>
            </a:r>
            <a:r>
              <a:rPr lang="en-US" sz="1200" kern="1200" baseline="0" dirty="0" err="1">
                <a:solidFill>
                  <a:schemeClr val="tx1"/>
                </a:solidFill>
                <a:effectLst/>
                <a:latin typeface="+mn-lt"/>
                <a:ea typeface="+mn-ea"/>
                <a:cs typeface="+mn-cs"/>
              </a:rPr>
              <a:t>parametriztion</a:t>
            </a:r>
            <a:r>
              <a:rPr lang="en-US" sz="1200" kern="1200" baseline="0" dirty="0">
                <a:solidFill>
                  <a:schemeClr val="tx1"/>
                </a:solidFill>
                <a:effectLst/>
                <a:latin typeface="+mn-lt"/>
                <a:ea typeface="+mn-ea"/>
                <a:cs typeface="+mn-cs"/>
              </a:rPr>
              <a:t> is to close these budgets, and write Q1-Q3 as a functions of the coarse-resolution variables alone.</a:t>
            </a: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endParaRPr lang="en-US" sz="1200" kern="1200" baseline="0" dirty="0">
              <a:solidFill>
                <a:schemeClr val="tx1"/>
              </a:solidFill>
              <a:effectLst/>
              <a:latin typeface="+mn-lt"/>
              <a:ea typeface="+mn-ea"/>
              <a:cs typeface="+mn-cs"/>
            </a:endParaRPr>
          </a:p>
          <a:p>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&amp;\</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\overline{s}} {\partial t}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{\overline{v}}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\overline{\</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\overline{s} = Q_1 \\ </a:t>
            </a:r>
          </a:p>
          <a:p>
            <a:r>
              <a:rPr lang="en-US" sz="1200" kern="1200" dirty="0">
                <a:solidFill>
                  <a:schemeClr val="tx1"/>
                </a:solidFill>
                <a:effectLst/>
                <a:latin typeface="+mn-lt"/>
                <a:ea typeface="+mn-ea"/>
                <a:cs typeface="+mn-cs"/>
              </a:rPr>
              <a:t> &amp;\</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\overline{q}} {\partial t}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{\overline{v}}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\overline{\</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\overline{q} = Q_2\\</a:t>
            </a:r>
          </a:p>
          <a:p>
            <a:r>
              <a:rPr lang="en-US" sz="1200" kern="1200" dirty="0">
                <a:solidFill>
                  <a:schemeClr val="tx1"/>
                </a:solidFill>
                <a:effectLst/>
                <a:latin typeface="+mn-lt"/>
                <a:ea typeface="+mn-ea"/>
                <a:cs typeface="+mn-cs"/>
              </a:rPr>
              <a:t> &amp;\</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{\partial \overline{\</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 u}} {\partial t}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{\overline{v}} \</a:t>
            </a:r>
            <a:r>
              <a:rPr lang="en-US" sz="1200" kern="1200" dirty="0" err="1">
                <a:solidFill>
                  <a:schemeClr val="tx1"/>
                </a:solidFill>
                <a:effectLst/>
                <a:latin typeface="+mn-lt"/>
                <a:ea typeface="+mn-ea"/>
                <a:cs typeface="+mn-cs"/>
              </a:rPr>
              <a:t>cdot</a:t>
            </a:r>
            <a:r>
              <a:rPr lang="en-US" sz="1200" kern="1200" dirty="0">
                <a:solidFill>
                  <a:schemeClr val="tx1"/>
                </a:solidFill>
                <a:effectLst/>
                <a:latin typeface="+mn-lt"/>
                <a:ea typeface="+mn-ea"/>
                <a:cs typeface="+mn-cs"/>
              </a:rPr>
              <a:t> \overline{\</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\overline{\</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 u} + \</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{f}\times \overline{\</a:t>
            </a:r>
            <a:r>
              <a:rPr lang="en-US" sz="1200" kern="1200" dirty="0" err="1">
                <a:solidFill>
                  <a:schemeClr val="tx1"/>
                </a:solidFill>
                <a:effectLst/>
                <a:latin typeface="+mn-lt"/>
                <a:ea typeface="+mn-ea"/>
                <a:cs typeface="+mn-cs"/>
              </a:rPr>
              <a:t>mathbf</a:t>
            </a:r>
            <a:r>
              <a:rPr lang="en-US" sz="1200" kern="1200" dirty="0">
                <a:solidFill>
                  <a:schemeClr val="tx1"/>
                </a:solidFill>
                <a:effectLst/>
                <a:latin typeface="+mn-lt"/>
                <a:ea typeface="+mn-ea"/>
                <a:cs typeface="+mn-cs"/>
              </a:rPr>
              <a:t>{u}}  -\</a:t>
            </a:r>
            <a:r>
              <a:rPr lang="en-US" sz="1200" kern="1200" dirty="0" err="1">
                <a:solidFill>
                  <a:schemeClr val="tx1"/>
                </a:solidFill>
                <a:effectLst/>
                <a:latin typeface="+mn-lt"/>
                <a:ea typeface="+mn-ea"/>
                <a:cs typeface="+mn-cs"/>
              </a:rPr>
              <a:t>frac</a:t>
            </a:r>
            <a:r>
              <a:rPr lang="en-US" sz="1200" kern="1200" dirty="0">
                <a:solidFill>
                  <a:schemeClr val="tx1"/>
                </a:solidFill>
                <a:effectLst/>
                <a:latin typeface="+mn-lt"/>
                <a:ea typeface="+mn-ea"/>
                <a:cs typeface="+mn-cs"/>
              </a:rPr>
              <a:t>{1}{\rho} \</a:t>
            </a:r>
            <a:r>
              <a:rPr lang="en-US" sz="1200" kern="1200" dirty="0" err="1">
                <a:solidFill>
                  <a:schemeClr val="tx1"/>
                </a:solidFill>
                <a:effectLst/>
                <a:latin typeface="+mn-lt"/>
                <a:ea typeface="+mn-ea"/>
                <a:cs typeface="+mn-cs"/>
              </a:rPr>
              <a:t>nabla</a:t>
            </a:r>
            <a:r>
              <a:rPr lang="en-US" sz="1200" kern="1200" dirty="0">
                <a:solidFill>
                  <a:schemeClr val="tx1"/>
                </a:solidFill>
                <a:effectLst/>
                <a:latin typeface="+mn-lt"/>
                <a:ea typeface="+mn-ea"/>
                <a:cs typeface="+mn-cs"/>
              </a:rPr>
              <a:t> \overline{p} = Q_3\\</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C0E422F-B26F-C84C-B851-0988A9A8219F}" type="slidenum">
              <a:rPr lang="en-US" smtClean="0"/>
              <a:t>9</a:t>
            </a:fld>
            <a:endParaRPr lang="en-US"/>
          </a:p>
        </p:txBody>
      </p:sp>
    </p:spTree>
    <p:extLst>
      <p:ext uri="{BB962C8B-B14F-4D97-AF65-F5344CB8AC3E}">
        <p14:creationId xmlns:p14="http://schemas.microsoft.com/office/powerpoint/2010/main" val="135023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a:t>
            </a:r>
            <a:r>
              <a:rPr lang="en-US" baseline="0" dirty="0"/>
              <a:t> we normally go about this.</a:t>
            </a:r>
            <a:endParaRPr lang="en-US" dirty="0"/>
          </a:p>
          <a:p>
            <a:endParaRPr lang="en-US" dirty="0"/>
          </a:p>
          <a:p>
            <a:r>
              <a:rPr lang="en-US" dirty="0"/>
              <a:t>A</a:t>
            </a:r>
            <a:r>
              <a:rPr lang="en-US" baseline="0" dirty="0"/>
              <a:t> scientist will interpret a complex set of simulations or </a:t>
            </a:r>
            <a:r>
              <a:rPr lang="en-US" baseline="0" dirty="0" err="1"/>
              <a:t>observatiosn</a:t>
            </a:r>
            <a:r>
              <a:rPr lang="en-US" baseline="0" dirty="0"/>
              <a:t> and reduce them to a simplified flow chart. This flow chart will then be turned into a Fortran code, and if it’s </a:t>
            </a:r>
            <a:r>
              <a:rPr lang="en-US" baseline="0" dirty="0" err="1"/>
              <a:t>succesful</a:t>
            </a:r>
            <a:r>
              <a:rPr lang="en-US" baseline="0" dirty="0"/>
              <a:t> be </a:t>
            </a:r>
            <a:r>
              <a:rPr lang="en-US" baseline="0" dirty="0" err="1"/>
              <a:t>intergrated</a:t>
            </a:r>
            <a:r>
              <a:rPr lang="en-US" baseline="0" dirty="0"/>
              <a:t> into a climate model.</a:t>
            </a:r>
          </a:p>
          <a:p>
            <a:endParaRPr lang="en-US" baseline="0" dirty="0"/>
          </a:p>
          <a:p>
            <a:r>
              <a:rPr lang="en-US" baseline="0" dirty="0"/>
              <a:t>While this approach has yielded great benefits, it is evident that it can improved. For example, the pace of development in parametrization is very slow. In particular,  deep convective parameterizations have not changed much in the past two decades even though many new high resolution models and observations have become available. I will argue that the main bottleneck process is this person</a:t>
            </a:r>
            <a:r>
              <a:rPr lang="mr-IN" baseline="0" dirty="0"/>
              <a:t>…</a:t>
            </a:r>
            <a:r>
              <a:rPr lang="en-US" baseline="0" dirty="0"/>
              <a:t>the scientist.</a:t>
            </a:r>
          </a:p>
          <a:p>
            <a:endParaRPr lang="en-US" dirty="0"/>
          </a:p>
        </p:txBody>
      </p:sp>
      <p:sp>
        <p:nvSpPr>
          <p:cNvPr id="4" name="Slide Number Placeholder 3"/>
          <p:cNvSpPr>
            <a:spLocks noGrp="1"/>
          </p:cNvSpPr>
          <p:nvPr>
            <p:ph type="sldNum" sz="quarter" idx="10"/>
          </p:nvPr>
        </p:nvSpPr>
        <p:spPr/>
        <p:txBody>
          <a:bodyPr/>
          <a:lstStyle/>
          <a:p>
            <a:fld id="{BC0E422F-B26F-C84C-B851-0988A9A8219F}" type="slidenum">
              <a:rPr lang="en-US" smtClean="0"/>
              <a:t>10</a:t>
            </a:fld>
            <a:endParaRPr lang="en-US"/>
          </a:p>
        </p:txBody>
      </p:sp>
    </p:spTree>
    <p:extLst>
      <p:ext uri="{BB962C8B-B14F-4D97-AF65-F5344CB8AC3E}">
        <p14:creationId xmlns:p14="http://schemas.microsoft.com/office/powerpoint/2010/main" val="1939685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So how do we move past</a:t>
            </a:r>
            <a:r>
              <a:rPr lang="en-US" baseline="0" dirty="0"/>
              <a:t> this situation?</a:t>
            </a:r>
          </a:p>
          <a:p>
            <a:pPr algn="l"/>
            <a:endParaRPr lang="en-US" baseline="0" dirty="0"/>
          </a:p>
          <a:p>
            <a:pPr algn="l"/>
            <a:r>
              <a:rPr lang="en-US" baseline="0" dirty="0"/>
              <a:t>Essentially, </a:t>
            </a:r>
            <a:r>
              <a:rPr lang="en-US" baseline="0" dirty="0" err="1"/>
              <a:t>param</a:t>
            </a:r>
            <a:r>
              <a:rPr lang="en-US" baseline="0" dirty="0"/>
              <a:t> is a function approximation problem. It takes in the profiles of </a:t>
            </a:r>
            <a:r>
              <a:rPr lang="en-US" baseline="0" dirty="0" err="1"/>
              <a:t>humiidity</a:t>
            </a:r>
            <a:r>
              <a:rPr lang="en-US" baseline="0" dirty="0"/>
              <a:t>, temperature, </a:t>
            </a:r>
            <a:r>
              <a:rPr lang="en-US" baseline="0" dirty="0" err="1"/>
              <a:t>etc</a:t>
            </a:r>
            <a:r>
              <a:rPr lang="en-US" baseline="0" dirty="0"/>
              <a:t> and produces the apparent source terms Q1, Q2, and Q3.</a:t>
            </a:r>
          </a:p>
          <a:p>
            <a:pPr algn="l"/>
            <a:endParaRPr lang="en-US" baseline="0" dirty="0"/>
          </a:p>
          <a:p>
            <a:pPr algn="l"/>
            <a:r>
              <a:rPr lang="en-US" baseline="0" dirty="0"/>
              <a:t>By using simplified physical models, we essentially limit the class of functions that we can use to just those which are interpretable by humans at the cost of accuracy. Here, I will argue that treating parametrizations as a black box machine learning problem can help us move past this bottleneck. While many may not like black boxes, the fact is  many or most physically based parametrizations already are black boxes to most climate modelers. This is even more true when considering the fully coupled interactions of many different parametrizations.</a:t>
            </a:r>
            <a:endParaRPr lang="en-US" dirty="0"/>
          </a:p>
        </p:txBody>
      </p:sp>
      <p:sp>
        <p:nvSpPr>
          <p:cNvPr id="4" name="Slide Number Placeholder 3"/>
          <p:cNvSpPr>
            <a:spLocks noGrp="1"/>
          </p:cNvSpPr>
          <p:nvPr>
            <p:ph type="sldNum" sz="quarter" idx="10"/>
          </p:nvPr>
        </p:nvSpPr>
        <p:spPr/>
        <p:txBody>
          <a:bodyPr/>
          <a:lstStyle/>
          <a:p>
            <a:fld id="{96160AB9-A9EE-814E-A3CA-DACED67DF775}" type="slidenum">
              <a:rPr lang="en-US" smtClean="0"/>
              <a:t>11</a:t>
            </a:fld>
            <a:endParaRPr lang="en-US"/>
          </a:p>
        </p:txBody>
      </p:sp>
    </p:spTree>
    <p:extLst>
      <p:ext uri="{BB962C8B-B14F-4D97-AF65-F5344CB8AC3E}">
        <p14:creationId xmlns:p14="http://schemas.microsoft.com/office/powerpoint/2010/main" val="101062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d</a:t>
            </a:r>
            <a:r>
              <a:rPr lang="en-US" dirty="0"/>
              <a:t>efining</a:t>
            </a:r>
            <a:r>
              <a:rPr lang="en-US" baseline="0" dirty="0"/>
              <a:t> attribute of machine learning is the complexity of the models it uses.</a:t>
            </a:r>
          </a:p>
          <a:p>
            <a:endParaRPr lang="en-US" baseline="0" dirty="0"/>
          </a:p>
          <a:p>
            <a:r>
              <a:rPr lang="en-US" baseline="0" dirty="0"/>
              <a:t>To illustrate this point, I would like to use this complexity spectrum. On the right are models, like most current parametrizations, that are easy to interpret because they have few parameters. On the other side, are models that have many thousands of parameters, which are easier to train. This might seam paradoxical, but in a higher dimensional parameter space there might be many more ”right answers” than in a low-dimensional space. </a:t>
            </a:r>
          </a:p>
          <a:p>
            <a:endParaRPr lang="en-US" baseline="0" dirty="0"/>
          </a:p>
          <a:p>
            <a:r>
              <a:rPr lang="en-US" baseline="0" dirty="0"/>
              <a:t>Some examples include</a:t>
            </a:r>
            <a:r>
              <a:rPr lang="mr-IN" baseline="0" dirty="0"/>
              <a:t>…</a:t>
            </a:r>
            <a:r>
              <a:rPr lang="en-US" baseline="0" dirty="0"/>
              <a:t>&lt;read slides&gt;</a:t>
            </a:r>
          </a:p>
        </p:txBody>
      </p:sp>
      <p:sp>
        <p:nvSpPr>
          <p:cNvPr id="4" name="Slide Number Placeholder 3"/>
          <p:cNvSpPr>
            <a:spLocks noGrp="1"/>
          </p:cNvSpPr>
          <p:nvPr>
            <p:ph type="sldNum" sz="quarter" idx="10"/>
          </p:nvPr>
        </p:nvSpPr>
        <p:spPr/>
        <p:txBody>
          <a:bodyPr/>
          <a:lstStyle/>
          <a:p>
            <a:fld id="{BC0E422F-B26F-C84C-B851-0988A9A8219F}" type="slidenum">
              <a:rPr lang="en-US" smtClean="0"/>
              <a:t>13</a:t>
            </a:fld>
            <a:endParaRPr lang="en-US"/>
          </a:p>
        </p:txBody>
      </p:sp>
    </p:spTree>
    <p:extLst>
      <p:ext uri="{BB962C8B-B14F-4D97-AF65-F5344CB8AC3E}">
        <p14:creationId xmlns:p14="http://schemas.microsoft.com/office/powerpoint/2010/main" val="2237928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Now, I have always found that description</a:t>
            </a:r>
            <a:r>
              <a:rPr lang="en-US" sz="1200" kern="1200" baseline="0" dirty="0">
                <a:solidFill>
                  <a:schemeClr val="tx1"/>
                </a:solidFill>
                <a:effectLst/>
                <a:latin typeface="+mn-lt"/>
                <a:ea typeface="+mn-ea"/>
                <a:cs typeface="+mn-cs"/>
              </a:rPr>
              <a:t> a little confusing, so here are the equations. The values at each layer are just a linear transform of the previous layer followed by applying a nonlinear function. This nonlinear function is known as an activation function.</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So the parameters of a neural net are the weight matrices A_1,</a:t>
            </a:r>
            <a:r>
              <a:rPr lang="mr-IN" sz="1200" kern="1200" baseline="0" dirty="0">
                <a:solidFill>
                  <a:schemeClr val="tx1"/>
                </a:solidFill>
                <a:effectLst/>
                <a:latin typeface="+mn-lt"/>
                <a:ea typeface="+mn-ea"/>
                <a:cs typeface="+mn-cs"/>
              </a:rPr>
              <a:t>…</a:t>
            </a:r>
            <a:r>
              <a:rPr lang="en-US" sz="1200" kern="1200" baseline="0" dirty="0">
                <a:solidFill>
                  <a:schemeClr val="tx1"/>
                </a:solidFill>
                <a:effectLst/>
                <a:latin typeface="+mn-lt"/>
                <a:ea typeface="+mn-ea"/>
                <a:cs typeface="+mn-cs"/>
              </a:rPr>
              <a:t> and the constant vectors b_1</a:t>
            </a:r>
            <a:r>
              <a:rPr lang="mr-IN" sz="1200" kern="1200" baseline="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6160AB9-A9EE-814E-A3CA-DACED67DF775}" type="slidenum">
              <a:rPr lang="en-US" smtClean="0"/>
              <a:t>14</a:t>
            </a:fld>
            <a:endParaRPr lang="en-US"/>
          </a:p>
        </p:txBody>
      </p:sp>
    </p:spTree>
    <p:extLst>
      <p:ext uri="{BB962C8B-B14F-4D97-AF65-F5344CB8AC3E}">
        <p14:creationId xmlns:p14="http://schemas.microsoft.com/office/powerpoint/2010/main" val="1323304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7B41EC9-8700-2843-97F7-090FD53F0EA2}" type="datetime1">
              <a:rPr lang="en-US" smtClean="0"/>
              <a:t>11/5/18</a:t>
            </a:fld>
            <a:endParaRPr lang="en-US"/>
          </a:p>
        </p:txBody>
      </p:sp>
      <p:sp>
        <p:nvSpPr>
          <p:cNvPr id="5" name="Footer Placeholder 4"/>
          <p:cNvSpPr>
            <a:spLocks noGrp="1"/>
          </p:cNvSpPr>
          <p:nvPr>
            <p:ph type="ftr" sz="quarter" idx="11"/>
          </p:nvPr>
        </p:nvSpPr>
        <p:spPr/>
        <p:txBody>
          <a:bodyPr/>
          <a:lstStyle/>
          <a:p>
            <a:r>
              <a:rPr lang="en-US"/>
              <a:t>&lt;#&gt; of 49</a:t>
            </a:r>
          </a:p>
        </p:txBody>
      </p:sp>
      <p:sp>
        <p:nvSpPr>
          <p:cNvPr id="6" name="Slide Number Placeholder 5"/>
          <p:cNvSpPr>
            <a:spLocks noGrp="1"/>
          </p:cNvSpPr>
          <p:nvPr>
            <p:ph type="sldNum" sz="quarter" idx="12"/>
          </p:nvPr>
        </p:nvSpPr>
        <p:spPr/>
        <p:txBody>
          <a:bodyPr/>
          <a:lstStyle/>
          <a:p>
            <a:fld id="{EE9A6FF9-2D5C-E547-940E-AAC058FD049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95B717-1B36-284D-9353-512173EC0B07}" type="datetime1">
              <a:rPr lang="en-US" smtClean="0"/>
              <a:t>11/5/18</a:t>
            </a:fld>
            <a:endParaRPr lang="en-US"/>
          </a:p>
        </p:txBody>
      </p:sp>
      <p:sp>
        <p:nvSpPr>
          <p:cNvPr id="5" name="Footer Placeholder 4"/>
          <p:cNvSpPr>
            <a:spLocks noGrp="1"/>
          </p:cNvSpPr>
          <p:nvPr>
            <p:ph type="ftr" sz="quarter" idx="11"/>
          </p:nvPr>
        </p:nvSpPr>
        <p:spPr/>
        <p:txBody>
          <a:bodyPr/>
          <a:lstStyle/>
          <a:p>
            <a:r>
              <a:rPr lang="en-US"/>
              <a:t>&lt;#&gt; of 49</a:t>
            </a:r>
          </a:p>
        </p:txBody>
      </p:sp>
      <p:sp>
        <p:nvSpPr>
          <p:cNvPr id="6" name="Slide Number Placeholder 5"/>
          <p:cNvSpPr>
            <a:spLocks noGrp="1"/>
          </p:cNvSpPr>
          <p:nvPr>
            <p:ph type="sldNum" sz="quarter" idx="12"/>
          </p:nvPr>
        </p:nvSpPr>
        <p:spPr/>
        <p:txBody>
          <a:bodyPr/>
          <a:lstStyle/>
          <a:p>
            <a:fld id="{EE9A6FF9-2D5C-E547-940E-AAC058FD049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9E225A8-6EAF-5744-802C-1E7322FBF192}" type="datetime1">
              <a:rPr lang="en-US" smtClean="0"/>
              <a:t>11/5/18</a:t>
            </a:fld>
            <a:endParaRPr lang="en-US"/>
          </a:p>
        </p:txBody>
      </p:sp>
      <p:sp>
        <p:nvSpPr>
          <p:cNvPr id="5" name="Footer Placeholder 4"/>
          <p:cNvSpPr>
            <a:spLocks noGrp="1"/>
          </p:cNvSpPr>
          <p:nvPr>
            <p:ph type="ftr" sz="quarter" idx="11"/>
          </p:nvPr>
        </p:nvSpPr>
        <p:spPr/>
        <p:txBody>
          <a:bodyPr/>
          <a:lstStyle/>
          <a:p>
            <a:r>
              <a:rPr lang="en-US"/>
              <a:t>&lt;#&gt; of 49</a:t>
            </a:r>
          </a:p>
        </p:txBody>
      </p:sp>
      <p:sp>
        <p:nvSpPr>
          <p:cNvPr id="6" name="Slide Number Placeholder 5"/>
          <p:cNvSpPr>
            <a:spLocks noGrp="1"/>
          </p:cNvSpPr>
          <p:nvPr>
            <p:ph type="sldNum" sz="quarter" idx="12"/>
          </p:nvPr>
        </p:nvSpPr>
        <p:spPr/>
        <p:txBody>
          <a:bodyPr/>
          <a:lstStyle/>
          <a:p>
            <a:fld id="{EE9A6FF9-2D5C-E547-940E-AAC058FD049D}"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7440B4-D642-3C47-9803-836C9DC3852A}" type="datetime1">
              <a:rPr lang="en-US" smtClean="0"/>
              <a:t>11/5/18</a:t>
            </a:fld>
            <a:endParaRPr lang="en-US"/>
          </a:p>
        </p:txBody>
      </p:sp>
      <p:sp>
        <p:nvSpPr>
          <p:cNvPr id="5" name="Footer Placeholder 4"/>
          <p:cNvSpPr>
            <a:spLocks noGrp="1"/>
          </p:cNvSpPr>
          <p:nvPr>
            <p:ph type="ftr" sz="quarter" idx="11"/>
          </p:nvPr>
        </p:nvSpPr>
        <p:spPr/>
        <p:txBody>
          <a:bodyPr/>
          <a:lstStyle/>
          <a:p>
            <a:fld id="{389D78E3-F00D-C24C-BC2B-8BA39DED1489}" type="slidenum">
              <a:rPr lang="en-US" smtClean="0"/>
              <a:pPr/>
              <a:t>‹#›</a:t>
            </a:fld>
            <a:r>
              <a:rPr lang="en-US" dirty="0"/>
              <a:t> of 49</a:t>
            </a:r>
          </a:p>
        </p:txBody>
      </p:sp>
      <p:sp>
        <p:nvSpPr>
          <p:cNvPr id="6" name="Slide Number Placeholder 5"/>
          <p:cNvSpPr>
            <a:spLocks noGrp="1"/>
          </p:cNvSpPr>
          <p:nvPr>
            <p:ph type="sldNum" sz="quarter" idx="12"/>
          </p:nvPr>
        </p:nvSpPr>
        <p:spPr/>
        <p:txBody>
          <a:bodyPr/>
          <a:lstStyle/>
          <a:p>
            <a:fld id="{EE9A6FF9-2D5C-E547-940E-AAC058FD049D}"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956F83-D8CF-5D4C-8920-645F95AF7E79}" type="datetime1">
              <a:rPr lang="en-US" smtClean="0"/>
              <a:t>11/5/18</a:t>
            </a:fld>
            <a:endParaRPr lang="en-US"/>
          </a:p>
        </p:txBody>
      </p:sp>
      <p:sp>
        <p:nvSpPr>
          <p:cNvPr id="5" name="Footer Placeholder 4"/>
          <p:cNvSpPr>
            <a:spLocks noGrp="1"/>
          </p:cNvSpPr>
          <p:nvPr>
            <p:ph type="ftr" sz="quarter" idx="11"/>
          </p:nvPr>
        </p:nvSpPr>
        <p:spPr/>
        <p:txBody>
          <a:bodyPr/>
          <a:lstStyle/>
          <a:p>
            <a:r>
              <a:rPr lang="en-US"/>
              <a:t>&lt;#&gt; of 49</a:t>
            </a:r>
          </a:p>
        </p:txBody>
      </p:sp>
      <p:sp>
        <p:nvSpPr>
          <p:cNvPr id="6" name="Slide Number Placeholder 5"/>
          <p:cNvSpPr>
            <a:spLocks noGrp="1"/>
          </p:cNvSpPr>
          <p:nvPr>
            <p:ph type="sldNum" sz="quarter" idx="12"/>
          </p:nvPr>
        </p:nvSpPr>
        <p:spPr/>
        <p:txBody>
          <a:bodyPr/>
          <a:lstStyle/>
          <a:p>
            <a:fld id="{EE9A6FF9-2D5C-E547-940E-AAC058FD049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072B36-7B56-A745-868C-10CB919C4C55}" type="datetime1">
              <a:rPr lang="en-US" smtClean="0"/>
              <a:t>11/5/18</a:t>
            </a:fld>
            <a:endParaRPr lang="en-US"/>
          </a:p>
        </p:txBody>
      </p:sp>
      <p:sp>
        <p:nvSpPr>
          <p:cNvPr id="6" name="Footer Placeholder 5"/>
          <p:cNvSpPr>
            <a:spLocks noGrp="1"/>
          </p:cNvSpPr>
          <p:nvPr>
            <p:ph type="ftr" sz="quarter" idx="11"/>
          </p:nvPr>
        </p:nvSpPr>
        <p:spPr/>
        <p:txBody>
          <a:bodyPr/>
          <a:lstStyle/>
          <a:p>
            <a:r>
              <a:rPr lang="en-US"/>
              <a:t>&lt;#&gt; of 49</a:t>
            </a:r>
          </a:p>
        </p:txBody>
      </p:sp>
      <p:sp>
        <p:nvSpPr>
          <p:cNvPr id="7" name="Slide Number Placeholder 6"/>
          <p:cNvSpPr>
            <a:spLocks noGrp="1"/>
          </p:cNvSpPr>
          <p:nvPr>
            <p:ph type="sldNum" sz="quarter" idx="12"/>
          </p:nvPr>
        </p:nvSpPr>
        <p:spPr/>
        <p:txBody>
          <a:bodyPr/>
          <a:lstStyle/>
          <a:p>
            <a:fld id="{EE9A6FF9-2D5C-E547-940E-AAC058FD049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A8846D-E446-534F-BEB5-D79B0A5709F0}" type="datetime1">
              <a:rPr lang="en-US" smtClean="0"/>
              <a:t>11/5/18</a:t>
            </a:fld>
            <a:endParaRPr lang="en-US"/>
          </a:p>
        </p:txBody>
      </p:sp>
      <p:sp>
        <p:nvSpPr>
          <p:cNvPr id="8" name="Footer Placeholder 7"/>
          <p:cNvSpPr>
            <a:spLocks noGrp="1"/>
          </p:cNvSpPr>
          <p:nvPr>
            <p:ph type="ftr" sz="quarter" idx="11"/>
          </p:nvPr>
        </p:nvSpPr>
        <p:spPr/>
        <p:txBody>
          <a:bodyPr/>
          <a:lstStyle/>
          <a:p>
            <a:r>
              <a:rPr lang="en-US"/>
              <a:t>&lt;#&gt; of 49</a:t>
            </a:r>
          </a:p>
        </p:txBody>
      </p:sp>
      <p:sp>
        <p:nvSpPr>
          <p:cNvPr id="9" name="Slide Number Placeholder 8"/>
          <p:cNvSpPr>
            <a:spLocks noGrp="1"/>
          </p:cNvSpPr>
          <p:nvPr>
            <p:ph type="sldNum" sz="quarter" idx="12"/>
          </p:nvPr>
        </p:nvSpPr>
        <p:spPr/>
        <p:txBody>
          <a:bodyPr/>
          <a:lstStyle/>
          <a:p>
            <a:fld id="{EE9A6FF9-2D5C-E547-940E-AAC058FD049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DC308A-40A9-2C4F-BBC4-F02A0C23D4DD}" type="datetime1">
              <a:rPr lang="en-US" smtClean="0"/>
              <a:t>11/5/18</a:t>
            </a:fld>
            <a:endParaRPr lang="en-US"/>
          </a:p>
        </p:txBody>
      </p:sp>
      <p:sp>
        <p:nvSpPr>
          <p:cNvPr id="4" name="Footer Placeholder 3"/>
          <p:cNvSpPr>
            <a:spLocks noGrp="1"/>
          </p:cNvSpPr>
          <p:nvPr>
            <p:ph type="ftr" sz="quarter" idx="11"/>
          </p:nvPr>
        </p:nvSpPr>
        <p:spPr/>
        <p:txBody>
          <a:bodyPr/>
          <a:lstStyle/>
          <a:p>
            <a:r>
              <a:rPr lang="en-US"/>
              <a:t>&lt;#&gt; of 49</a:t>
            </a:r>
          </a:p>
        </p:txBody>
      </p:sp>
      <p:sp>
        <p:nvSpPr>
          <p:cNvPr id="5" name="Slide Number Placeholder 4"/>
          <p:cNvSpPr>
            <a:spLocks noGrp="1"/>
          </p:cNvSpPr>
          <p:nvPr>
            <p:ph type="sldNum" sz="quarter" idx="12"/>
          </p:nvPr>
        </p:nvSpPr>
        <p:spPr/>
        <p:txBody>
          <a:bodyPr/>
          <a:lstStyle/>
          <a:p>
            <a:fld id="{EE9A6FF9-2D5C-E547-940E-AAC058FD049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7564AD-66D1-9441-AF8B-55EE7D99E259}" type="datetime1">
              <a:rPr lang="en-US" smtClean="0"/>
              <a:t>11/5/18</a:t>
            </a:fld>
            <a:endParaRPr lang="en-US"/>
          </a:p>
        </p:txBody>
      </p:sp>
      <p:sp>
        <p:nvSpPr>
          <p:cNvPr id="3" name="Footer Placeholder 2"/>
          <p:cNvSpPr>
            <a:spLocks noGrp="1"/>
          </p:cNvSpPr>
          <p:nvPr>
            <p:ph type="ftr" sz="quarter" idx="11"/>
          </p:nvPr>
        </p:nvSpPr>
        <p:spPr/>
        <p:txBody>
          <a:bodyPr/>
          <a:lstStyle/>
          <a:p>
            <a:r>
              <a:rPr lang="en-US"/>
              <a:t>&lt;#&gt; of 49</a:t>
            </a:r>
          </a:p>
        </p:txBody>
      </p:sp>
      <p:sp>
        <p:nvSpPr>
          <p:cNvPr id="4" name="Slide Number Placeholder 3"/>
          <p:cNvSpPr>
            <a:spLocks noGrp="1"/>
          </p:cNvSpPr>
          <p:nvPr>
            <p:ph type="sldNum" sz="quarter" idx="12"/>
          </p:nvPr>
        </p:nvSpPr>
        <p:spPr/>
        <p:txBody>
          <a:bodyPr/>
          <a:lstStyle/>
          <a:p>
            <a:fld id="{EE9A6FF9-2D5C-E547-940E-AAC058FD049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454D56-51F0-1744-8BA3-EFD6E8F409AE}" type="datetime1">
              <a:rPr lang="en-US" smtClean="0"/>
              <a:t>11/5/18</a:t>
            </a:fld>
            <a:endParaRPr lang="en-US"/>
          </a:p>
        </p:txBody>
      </p:sp>
      <p:sp>
        <p:nvSpPr>
          <p:cNvPr id="6" name="Footer Placeholder 5"/>
          <p:cNvSpPr>
            <a:spLocks noGrp="1"/>
          </p:cNvSpPr>
          <p:nvPr>
            <p:ph type="ftr" sz="quarter" idx="11"/>
          </p:nvPr>
        </p:nvSpPr>
        <p:spPr/>
        <p:txBody>
          <a:bodyPr/>
          <a:lstStyle/>
          <a:p>
            <a:r>
              <a:rPr lang="en-US"/>
              <a:t>&lt;#&gt; of 49</a:t>
            </a:r>
          </a:p>
        </p:txBody>
      </p:sp>
      <p:sp>
        <p:nvSpPr>
          <p:cNvPr id="7" name="Slide Number Placeholder 6"/>
          <p:cNvSpPr>
            <a:spLocks noGrp="1"/>
          </p:cNvSpPr>
          <p:nvPr>
            <p:ph type="sldNum" sz="quarter" idx="12"/>
          </p:nvPr>
        </p:nvSpPr>
        <p:spPr/>
        <p:txBody>
          <a:bodyPr/>
          <a:lstStyle/>
          <a:p>
            <a:fld id="{EE9A6FF9-2D5C-E547-940E-AAC058FD049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C3CC25-BC61-134B-AD03-370C4B51911F}" type="datetime1">
              <a:rPr lang="en-US" smtClean="0"/>
              <a:t>11/5/18</a:t>
            </a:fld>
            <a:endParaRPr lang="en-US"/>
          </a:p>
        </p:txBody>
      </p:sp>
      <p:sp>
        <p:nvSpPr>
          <p:cNvPr id="6" name="Footer Placeholder 5"/>
          <p:cNvSpPr>
            <a:spLocks noGrp="1"/>
          </p:cNvSpPr>
          <p:nvPr>
            <p:ph type="ftr" sz="quarter" idx="11"/>
          </p:nvPr>
        </p:nvSpPr>
        <p:spPr/>
        <p:txBody>
          <a:bodyPr/>
          <a:lstStyle/>
          <a:p>
            <a:r>
              <a:rPr lang="en-US"/>
              <a:t>&lt;#&gt; of 49</a:t>
            </a:r>
          </a:p>
        </p:txBody>
      </p:sp>
      <p:sp>
        <p:nvSpPr>
          <p:cNvPr id="7" name="Slide Number Placeholder 6"/>
          <p:cNvSpPr>
            <a:spLocks noGrp="1"/>
          </p:cNvSpPr>
          <p:nvPr>
            <p:ph type="sldNum" sz="quarter" idx="12"/>
          </p:nvPr>
        </p:nvSpPr>
        <p:spPr/>
        <p:txBody>
          <a:bodyPr/>
          <a:lstStyle/>
          <a:p>
            <a:fld id="{EE9A6FF9-2D5C-E547-940E-AAC058FD049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245791-D0CB-624C-81A7-0F8015172C66}" type="datetime1">
              <a:rPr lang="en-US" smtClean="0"/>
              <a:t>11/5/18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&lt;#&gt; of 49</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9A6FF9-2D5C-E547-940E-AAC058FD049D}" type="slidenum">
              <a:rPr lang="en-US" smtClean="0"/>
              <a:t>‹#›</a:t>
            </a:fld>
            <a:endParaRPr lang="en-US"/>
          </a:p>
        </p:txBody>
      </p:sp>
    </p:spTree>
    <p:extLst>
      <p:ext uri="{BB962C8B-B14F-4D97-AF65-F5344CB8AC3E}">
        <p14:creationId xmlns:p14="http://schemas.microsoft.com/office/powerpoint/2010/main" val="13976022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7" Type="http://schemas.openxmlformats.org/officeDocument/2006/relationships/hyperlink" Target="https://vimeo.com/299128849"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6.(nul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7" Type="http://schemas.openxmlformats.org/officeDocument/2006/relationships/image" Target="../media/image20.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19.tiff"/><Relationship Id="rId4" Type="http://schemas.openxmlformats.org/officeDocument/2006/relationships/image" Target="../media/image18.tiff"/><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tiff"/><Relationship Id="rId7" Type="http://schemas.openxmlformats.org/officeDocument/2006/relationships/image" Target="../media/image26.tiff"/><Relationship Id="rId2"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comments" Target="../comments/comment1.xml"/><Relationship Id="rId5" Type="http://schemas.openxmlformats.org/officeDocument/2006/relationships/image" Target="../media/image8.emf"/><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0.tiff"/><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504" y="-1645157"/>
            <a:ext cx="13156504" cy="9867378"/>
          </a:xfrm>
          <a:prstGeom prst="rect">
            <a:avLst/>
          </a:prstGeom>
        </p:spPr>
      </p:pic>
      <p:sp>
        <p:nvSpPr>
          <p:cNvPr id="2" name="Title 1"/>
          <p:cNvSpPr>
            <a:spLocks noGrp="1"/>
          </p:cNvSpPr>
          <p:nvPr>
            <p:ph type="ctrTitle"/>
          </p:nvPr>
        </p:nvSpPr>
        <p:spPr>
          <a:xfrm>
            <a:off x="1524000" y="2094732"/>
            <a:ext cx="9144000" cy="2387600"/>
          </a:xfrm>
        </p:spPr>
        <p:txBody>
          <a:bodyPr>
            <a:normAutofit fontScale="90000"/>
          </a:bodyPr>
          <a:lstStyle/>
          <a:p>
            <a:r>
              <a:rPr lang="en-US" b="1" dirty="0">
                <a:solidFill>
                  <a:schemeClr val="bg1"/>
                </a:solidFill>
              </a:rPr>
              <a:t>Using python for machine learning with large gridded datasets</a:t>
            </a:r>
          </a:p>
        </p:txBody>
      </p:sp>
      <p:sp>
        <p:nvSpPr>
          <p:cNvPr id="3" name="Subtitle 2"/>
          <p:cNvSpPr>
            <a:spLocks noGrp="1"/>
          </p:cNvSpPr>
          <p:nvPr>
            <p:ph type="subTitle" idx="1"/>
          </p:nvPr>
        </p:nvSpPr>
        <p:spPr>
          <a:xfrm>
            <a:off x="1524000" y="4626820"/>
            <a:ext cx="9144000" cy="1655762"/>
          </a:xfrm>
        </p:spPr>
        <p:txBody>
          <a:bodyPr/>
          <a:lstStyle/>
          <a:p>
            <a:r>
              <a:rPr lang="en-US" dirty="0">
                <a:solidFill>
                  <a:schemeClr val="bg1"/>
                </a:solidFill>
              </a:rPr>
              <a:t>Noah </a:t>
            </a:r>
            <a:r>
              <a:rPr lang="en-US" dirty="0" err="1">
                <a:solidFill>
                  <a:schemeClr val="bg1"/>
                </a:solidFill>
              </a:rPr>
              <a:t>Brenowitz</a:t>
            </a:r>
            <a:endParaRPr lang="en-US" dirty="0">
              <a:solidFill>
                <a:schemeClr val="bg1"/>
              </a:solidFill>
            </a:endParaRPr>
          </a:p>
          <a:p>
            <a:r>
              <a:rPr lang="en-US" dirty="0">
                <a:solidFill>
                  <a:schemeClr val="bg1"/>
                </a:solidFill>
              </a:rPr>
              <a:t>November 5, 2018</a:t>
            </a:r>
          </a:p>
          <a:p>
            <a:r>
              <a:rPr lang="en-US" dirty="0">
                <a:solidFill>
                  <a:schemeClr val="bg1"/>
                </a:solidFill>
              </a:rPr>
              <a:t>Python in the Geosciences Seminar</a:t>
            </a:r>
          </a:p>
        </p:txBody>
      </p:sp>
      <p:pic>
        <p:nvPicPr>
          <p:cNvPr id="6" name="Picture 5">
            <a:extLst>
              <a:ext uri="{FF2B5EF4-FFF2-40B4-BE49-F238E27FC236}">
                <a16:creationId xmlns:a16="http://schemas.microsoft.com/office/drawing/2014/main" id="{041A4BA0-F5FD-374A-B239-9B667D6AF137}"/>
              </a:ext>
            </a:extLst>
          </p:cNvPr>
          <p:cNvPicPr>
            <a:picLocks noChangeAspect="1"/>
          </p:cNvPicPr>
          <p:nvPr/>
        </p:nvPicPr>
        <p:blipFill>
          <a:blip r:embed="rId4"/>
          <a:stretch>
            <a:fillRect/>
          </a:stretch>
        </p:blipFill>
        <p:spPr>
          <a:xfrm>
            <a:off x="232104" y="193403"/>
            <a:ext cx="1893454" cy="928960"/>
          </a:xfrm>
          <a:prstGeom prst="rect">
            <a:avLst/>
          </a:prstGeom>
        </p:spPr>
      </p:pic>
    </p:spTree>
    <p:extLst>
      <p:ext uri="{BB962C8B-B14F-4D97-AF65-F5344CB8AC3E}">
        <p14:creationId xmlns:p14="http://schemas.microsoft.com/office/powerpoint/2010/main" val="81326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stretch>
            <a:fillRect/>
          </a:stretch>
        </p:blipFill>
        <p:spPr>
          <a:xfrm>
            <a:off x="4264288" y="2050920"/>
            <a:ext cx="4273026" cy="3109448"/>
          </a:xfrm>
          <a:prstGeom prst="rect">
            <a:avLst/>
          </a:prstGeom>
        </p:spPr>
      </p:pic>
      <p:sp>
        <p:nvSpPr>
          <p:cNvPr id="2" name="Title 1"/>
          <p:cNvSpPr>
            <a:spLocks noGrp="1"/>
          </p:cNvSpPr>
          <p:nvPr>
            <p:ph type="title"/>
          </p:nvPr>
        </p:nvSpPr>
        <p:spPr/>
        <p:txBody>
          <a:bodyPr/>
          <a:lstStyle/>
          <a:p>
            <a:r>
              <a:rPr lang="en-US" dirty="0"/>
              <a:t>Parametrization is a function approximation problem</a:t>
            </a:r>
          </a:p>
        </p:txBody>
      </p:sp>
      <p:sp>
        <p:nvSpPr>
          <p:cNvPr id="3" name="Rectangle 2"/>
          <p:cNvSpPr/>
          <p:nvPr/>
        </p:nvSpPr>
        <p:spPr>
          <a:xfrm>
            <a:off x="4069080" y="1962514"/>
            <a:ext cx="4445374" cy="33087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Machine Learning</a:t>
            </a:r>
          </a:p>
        </p:txBody>
      </p:sp>
      <p:sp>
        <p:nvSpPr>
          <p:cNvPr id="6" name="TextBox 5"/>
          <p:cNvSpPr txBox="1"/>
          <p:nvPr/>
        </p:nvSpPr>
        <p:spPr>
          <a:xfrm>
            <a:off x="9518073" y="2784763"/>
            <a:ext cx="699230" cy="615553"/>
          </a:xfrm>
          <a:prstGeom prst="rect">
            <a:avLst/>
          </a:prstGeom>
          <a:noFill/>
        </p:spPr>
        <p:txBody>
          <a:bodyPr wrap="none" rtlCol="0">
            <a:spAutoFit/>
          </a:bodyPr>
          <a:lstStyle/>
          <a:p>
            <a:r>
              <a:rPr lang="en-US" sz="3400" dirty="0"/>
              <a:t>Q1</a:t>
            </a:r>
          </a:p>
        </p:txBody>
      </p:sp>
      <p:sp>
        <p:nvSpPr>
          <p:cNvPr id="7" name="TextBox 6"/>
          <p:cNvSpPr txBox="1"/>
          <p:nvPr/>
        </p:nvSpPr>
        <p:spPr>
          <a:xfrm>
            <a:off x="9501130" y="3487395"/>
            <a:ext cx="699230" cy="615553"/>
          </a:xfrm>
          <a:prstGeom prst="rect">
            <a:avLst/>
          </a:prstGeom>
          <a:noFill/>
        </p:spPr>
        <p:txBody>
          <a:bodyPr wrap="none" rtlCol="0">
            <a:spAutoFit/>
          </a:bodyPr>
          <a:lstStyle/>
          <a:p>
            <a:r>
              <a:rPr lang="en-US" sz="3400" dirty="0"/>
              <a:t>Q2</a:t>
            </a:r>
          </a:p>
        </p:txBody>
      </p:sp>
      <p:cxnSp>
        <p:nvCxnSpPr>
          <p:cNvPr id="9" name="Straight Arrow Connector 8"/>
          <p:cNvCxnSpPr>
            <a:stCxn id="3" idx="3"/>
            <a:endCxn id="6" idx="1"/>
          </p:cNvCxnSpPr>
          <p:nvPr/>
        </p:nvCxnSpPr>
        <p:spPr>
          <a:xfrm flipV="1">
            <a:off x="8514454" y="3092540"/>
            <a:ext cx="1003619" cy="5243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3"/>
            <a:endCxn id="7" idx="1"/>
          </p:cNvCxnSpPr>
          <p:nvPr/>
        </p:nvCxnSpPr>
        <p:spPr>
          <a:xfrm>
            <a:off x="8514454" y="3616868"/>
            <a:ext cx="986676" cy="1783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7666" y="3312921"/>
            <a:ext cx="2283895" cy="615553"/>
          </a:xfrm>
          <a:prstGeom prst="rect">
            <a:avLst/>
          </a:prstGeom>
          <a:noFill/>
        </p:spPr>
        <p:txBody>
          <a:bodyPr wrap="none" rtlCol="0">
            <a:spAutoFit/>
          </a:bodyPr>
          <a:lstStyle/>
          <a:p>
            <a:r>
              <a:rPr lang="en-US" sz="3400" dirty="0"/>
              <a:t>Q, T, U, V, </a:t>
            </a:r>
            <a:r>
              <a:rPr lang="mr-IN" sz="3400" dirty="0"/>
              <a:t>…</a:t>
            </a:r>
            <a:endParaRPr lang="en-US" sz="3400" dirty="0"/>
          </a:p>
        </p:txBody>
      </p:sp>
      <p:cxnSp>
        <p:nvCxnSpPr>
          <p:cNvPr id="15" name="Straight Arrow Connector 14"/>
          <p:cNvCxnSpPr>
            <a:stCxn id="13" idx="3"/>
            <a:endCxn id="3" idx="1"/>
          </p:cNvCxnSpPr>
          <p:nvPr/>
        </p:nvCxnSpPr>
        <p:spPr>
          <a:xfrm flipV="1">
            <a:off x="2911561" y="3616868"/>
            <a:ext cx="1157519" cy="38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F86B1C6-2F83-CA41-9D14-804668AA33C6}"/>
              </a:ext>
            </a:extLst>
          </p:cNvPr>
          <p:cNvSpPr txBox="1"/>
          <p:nvPr/>
        </p:nvSpPr>
        <p:spPr>
          <a:xfrm>
            <a:off x="9478967" y="4190027"/>
            <a:ext cx="721393" cy="615553"/>
          </a:xfrm>
          <a:prstGeom prst="rect">
            <a:avLst/>
          </a:prstGeom>
          <a:noFill/>
        </p:spPr>
        <p:txBody>
          <a:bodyPr wrap="square" rtlCol="0">
            <a:spAutoFit/>
          </a:bodyPr>
          <a:lstStyle/>
          <a:p>
            <a:r>
              <a:rPr lang="en-US" sz="3400" dirty="0"/>
              <a:t>Q3</a:t>
            </a:r>
          </a:p>
        </p:txBody>
      </p:sp>
      <p:cxnSp>
        <p:nvCxnSpPr>
          <p:cNvPr id="14" name="Straight Arrow Connector 13">
            <a:extLst>
              <a:ext uri="{FF2B5EF4-FFF2-40B4-BE49-F238E27FC236}">
                <a16:creationId xmlns:a16="http://schemas.microsoft.com/office/drawing/2014/main" id="{A37A5EE1-6001-0B4C-BFEA-859B0E42AF3D}"/>
              </a:ext>
            </a:extLst>
          </p:cNvPr>
          <p:cNvCxnSpPr>
            <a:cxnSpLocks/>
            <a:stCxn id="3" idx="3"/>
            <a:endCxn id="11" idx="1"/>
          </p:cNvCxnSpPr>
          <p:nvPr/>
        </p:nvCxnSpPr>
        <p:spPr>
          <a:xfrm>
            <a:off x="8514454" y="3616868"/>
            <a:ext cx="964513" cy="8809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34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909702-3D3E-384C-ABBA-412FDD1A5FBD}"/>
              </a:ext>
            </a:extLst>
          </p:cNvPr>
          <p:cNvSpPr>
            <a:spLocks noGrp="1"/>
          </p:cNvSpPr>
          <p:nvPr>
            <p:ph type="title"/>
          </p:nvPr>
        </p:nvSpPr>
        <p:spPr/>
        <p:txBody>
          <a:bodyPr/>
          <a:lstStyle/>
          <a:p>
            <a:r>
              <a:rPr lang="en-US" dirty="0"/>
              <a:t>Machine learning models</a:t>
            </a:r>
          </a:p>
        </p:txBody>
      </p:sp>
      <p:sp>
        <p:nvSpPr>
          <p:cNvPr id="7" name="Text Placeholder 6">
            <a:extLst>
              <a:ext uri="{FF2B5EF4-FFF2-40B4-BE49-F238E27FC236}">
                <a16:creationId xmlns:a16="http://schemas.microsoft.com/office/drawing/2014/main" id="{AABD60B8-B70A-B54F-A5B7-604F4BBD10E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61133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C93B2-46A5-C445-98E1-8A03B3DAFC9A}"/>
              </a:ext>
            </a:extLst>
          </p:cNvPr>
          <p:cNvSpPr>
            <a:spLocks noGrp="1"/>
          </p:cNvSpPr>
          <p:nvPr>
            <p:ph type="title"/>
          </p:nvPr>
        </p:nvSpPr>
        <p:spPr/>
        <p:txBody>
          <a:bodyPr/>
          <a:lstStyle/>
          <a:p>
            <a:r>
              <a:rPr lang="en-US" dirty="0"/>
              <a:t>Machine learning builds black boxes</a:t>
            </a:r>
          </a:p>
        </p:txBody>
      </p:sp>
      <p:sp>
        <p:nvSpPr>
          <p:cNvPr id="3" name="Content Placeholder 2">
            <a:extLst>
              <a:ext uri="{FF2B5EF4-FFF2-40B4-BE49-F238E27FC236}">
                <a16:creationId xmlns:a16="http://schemas.microsoft.com/office/drawing/2014/main" id="{54009024-7E32-DB4E-BFE8-7CC4E917EDC7}"/>
              </a:ext>
            </a:extLst>
          </p:cNvPr>
          <p:cNvSpPr>
            <a:spLocks noGrp="1"/>
          </p:cNvSpPr>
          <p:nvPr>
            <p:ph idx="1"/>
          </p:nvPr>
        </p:nvSpPr>
        <p:spPr>
          <a:xfrm>
            <a:off x="669757" y="4082121"/>
            <a:ext cx="10515600" cy="2258521"/>
          </a:xfrm>
        </p:spPr>
        <p:txBody>
          <a:bodyPr/>
          <a:lstStyle/>
          <a:p>
            <a:r>
              <a:rPr lang="en-US" dirty="0"/>
              <a:t>Many 1000s of parameters</a:t>
            </a:r>
          </a:p>
          <a:p>
            <a:r>
              <a:rPr lang="en-US" dirty="0"/>
              <a:t>Need a </a:t>
            </a:r>
            <a:r>
              <a:rPr lang="en-US" i="1" dirty="0"/>
              <a:t>lot</a:t>
            </a:r>
            <a:r>
              <a:rPr lang="en-US" dirty="0"/>
              <a:t> of data</a:t>
            </a:r>
          </a:p>
          <a:p>
            <a:r>
              <a:rPr lang="en-US" dirty="0"/>
              <a:t>Designed to be </a:t>
            </a:r>
            <a:r>
              <a:rPr lang="en-US" i="1" dirty="0"/>
              <a:t>trained</a:t>
            </a:r>
            <a:r>
              <a:rPr lang="en-US" dirty="0"/>
              <a:t> not </a:t>
            </a:r>
            <a:r>
              <a:rPr lang="en-US" i="1" dirty="0"/>
              <a:t>interpreted</a:t>
            </a:r>
          </a:p>
          <a:p>
            <a:r>
              <a:rPr lang="en-US" dirty="0"/>
              <a:t>Examples: Decision trees, neural networks, support vector machines</a:t>
            </a:r>
          </a:p>
        </p:txBody>
      </p:sp>
      <p:grpSp>
        <p:nvGrpSpPr>
          <p:cNvPr id="10" name="Group 9">
            <a:extLst>
              <a:ext uri="{FF2B5EF4-FFF2-40B4-BE49-F238E27FC236}">
                <a16:creationId xmlns:a16="http://schemas.microsoft.com/office/drawing/2014/main" id="{29D32147-29CF-4E49-9950-79762C8BAAC8}"/>
              </a:ext>
            </a:extLst>
          </p:cNvPr>
          <p:cNvGrpSpPr/>
          <p:nvPr/>
        </p:nvGrpSpPr>
        <p:grpSpPr>
          <a:xfrm>
            <a:off x="2116015" y="1822336"/>
            <a:ext cx="7368165" cy="1439004"/>
            <a:chOff x="2116015" y="1822336"/>
            <a:chExt cx="7368165" cy="1439004"/>
          </a:xfrm>
        </p:grpSpPr>
        <p:grpSp>
          <p:nvGrpSpPr>
            <p:cNvPr id="7" name="Group 6">
              <a:extLst>
                <a:ext uri="{FF2B5EF4-FFF2-40B4-BE49-F238E27FC236}">
                  <a16:creationId xmlns:a16="http://schemas.microsoft.com/office/drawing/2014/main" id="{013E517D-7054-5741-9022-D52A32A9AF77}"/>
                </a:ext>
              </a:extLst>
            </p:cNvPr>
            <p:cNvGrpSpPr/>
            <p:nvPr/>
          </p:nvGrpSpPr>
          <p:grpSpPr>
            <a:xfrm>
              <a:off x="2116015" y="1822336"/>
              <a:ext cx="7368165" cy="886952"/>
              <a:chOff x="2344615" y="4892525"/>
              <a:chExt cx="7368165" cy="886952"/>
            </a:xfrm>
          </p:grpSpPr>
          <p:sp>
            <p:nvSpPr>
              <p:cNvPr id="4" name="Left-Right Arrow 3">
                <a:extLst>
                  <a:ext uri="{FF2B5EF4-FFF2-40B4-BE49-F238E27FC236}">
                    <a16:creationId xmlns:a16="http://schemas.microsoft.com/office/drawing/2014/main" id="{8487495F-214D-0C41-B9C4-A8DB4C64806F}"/>
                  </a:ext>
                </a:extLst>
              </p:cNvPr>
              <p:cNvSpPr/>
              <p:nvPr/>
            </p:nvSpPr>
            <p:spPr>
              <a:xfrm>
                <a:off x="3176954" y="5474677"/>
                <a:ext cx="5228492" cy="3048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23E8653-ECA7-DA46-8A55-A09589A73B49}"/>
                  </a:ext>
                </a:extLst>
              </p:cNvPr>
              <p:cNvSpPr txBox="1"/>
              <p:nvPr/>
            </p:nvSpPr>
            <p:spPr>
              <a:xfrm>
                <a:off x="2344615" y="4892525"/>
                <a:ext cx="1859227" cy="369332"/>
              </a:xfrm>
              <a:prstGeom prst="rect">
                <a:avLst/>
              </a:prstGeom>
              <a:noFill/>
            </p:spPr>
            <p:txBody>
              <a:bodyPr wrap="none" rtlCol="0">
                <a:spAutoFit/>
              </a:bodyPr>
              <a:lstStyle/>
              <a:p>
                <a:r>
                  <a:rPr lang="en-US" dirty="0"/>
                  <a:t>Easy to tune/train</a:t>
                </a:r>
              </a:p>
            </p:txBody>
          </p:sp>
          <p:sp>
            <p:nvSpPr>
              <p:cNvPr id="6" name="TextBox 5">
                <a:extLst>
                  <a:ext uri="{FF2B5EF4-FFF2-40B4-BE49-F238E27FC236}">
                    <a16:creationId xmlns:a16="http://schemas.microsoft.com/office/drawing/2014/main" id="{FE19A242-0A5F-B64B-97FE-EE33E9528B27}"/>
                  </a:ext>
                </a:extLst>
              </p:cNvPr>
              <p:cNvSpPr txBox="1"/>
              <p:nvPr/>
            </p:nvSpPr>
            <p:spPr>
              <a:xfrm>
                <a:off x="7984293" y="4892525"/>
                <a:ext cx="1728487" cy="369332"/>
              </a:xfrm>
              <a:prstGeom prst="rect">
                <a:avLst/>
              </a:prstGeom>
              <a:noFill/>
            </p:spPr>
            <p:txBody>
              <a:bodyPr wrap="none" rtlCol="0">
                <a:spAutoFit/>
              </a:bodyPr>
              <a:lstStyle/>
              <a:p>
                <a:r>
                  <a:rPr lang="en-US" dirty="0"/>
                  <a:t>Easy to interpret</a:t>
                </a:r>
              </a:p>
            </p:txBody>
          </p:sp>
        </p:grpSp>
        <p:sp>
          <p:nvSpPr>
            <p:cNvPr id="8" name="TextBox 7">
              <a:extLst>
                <a:ext uri="{FF2B5EF4-FFF2-40B4-BE49-F238E27FC236}">
                  <a16:creationId xmlns:a16="http://schemas.microsoft.com/office/drawing/2014/main" id="{84DBFE69-E28D-9647-A87B-DB9DF4CB3196}"/>
                </a:ext>
              </a:extLst>
            </p:cNvPr>
            <p:cNvSpPr txBox="1"/>
            <p:nvPr/>
          </p:nvSpPr>
          <p:spPr>
            <a:xfrm>
              <a:off x="2135379" y="2890504"/>
              <a:ext cx="1839863" cy="369332"/>
            </a:xfrm>
            <a:prstGeom prst="rect">
              <a:avLst/>
            </a:prstGeom>
            <a:noFill/>
          </p:spPr>
          <p:txBody>
            <a:bodyPr wrap="none" rtlCol="0">
              <a:spAutoFit/>
            </a:bodyPr>
            <a:lstStyle/>
            <a:p>
              <a:r>
                <a:rPr lang="en-US" dirty="0"/>
                <a:t>Many parameters</a:t>
              </a:r>
            </a:p>
          </p:txBody>
        </p:sp>
        <p:sp>
          <p:nvSpPr>
            <p:cNvPr id="9" name="TextBox 8">
              <a:extLst>
                <a:ext uri="{FF2B5EF4-FFF2-40B4-BE49-F238E27FC236}">
                  <a16:creationId xmlns:a16="http://schemas.microsoft.com/office/drawing/2014/main" id="{C2B17CC4-47D1-6948-B812-9A44D8BAF4EE}"/>
                </a:ext>
              </a:extLst>
            </p:cNvPr>
            <p:cNvSpPr txBox="1"/>
            <p:nvPr/>
          </p:nvSpPr>
          <p:spPr>
            <a:xfrm>
              <a:off x="7755693" y="2892008"/>
              <a:ext cx="1692130" cy="369332"/>
            </a:xfrm>
            <a:prstGeom prst="rect">
              <a:avLst/>
            </a:prstGeom>
            <a:noFill/>
          </p:spPr>
          <p:txBody>
            <a:bodyPr wrap="none" rtlCol="0">
              <a:spAutoFit/>
            </a:bodyPr>
            <a:lstStyle/>
            <a:p>
              <a:r>
                <a:rPr lang="en-US" dirty="0"/>
                <a:t>Few parameters</a:t>
              </a:r>
            </a:p>
          </p:txBody>
        </p:sp>
      </p:grpSp>
    </p:spTree>
    <p:extLst>
      <p:ext uri="{BB962C8B-B14F-4D97-AF65-F5344CB8AC3E}">
        <p14:creationId xmlns:p14="http://schemas.microsoft.com/office/powerpoint/2010/main" val="3401334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1940-8571-7E41-829A-5F9E369D658D}"/>
              </a:ext>
            </a:extLst>
          </p:cNvPr>
          <p:cNvSpPr>
            <a:spLocks noGrp="1"/>
          </p:cNvSpPr>
          <p:nvPr>
            <p:ph type="title"/>
          </p:nvPr>
        </p:nvSpPr>
        <p:spPr>
          <a:xfrm>
            <a:off x="766762" y="542925"/>
            <a:ext cx="10515600" cy="1325563"/>
          </a:xfrm>
        </p:spPr>
        <p:txBody>
          <a:bodyPr/>
          <a:lstStyle/>
          <a:p>
            <a:r>
              <a:rPr lang="en-US" dirty="0"/>
              <a:t>Neural Networks</a:t>
            </a:r>
          </a:p>
        </p:txBody>
      </p:sp>
      <p:pic>
        <p:nvPicPr>
          <p:cNvPr id="5" name="Picture 4">
            <a:extLst>
              <a:ext uri="{FF2B5EF4-FFF2-40B4-BE49-F238E27FC236}">
                <a16:creationId xmlns:a16="http://schemas.microsoft.com/office/drawing/2014/main" id="{2658F331-63FC-3A45-B0AF-AFA5542CA2A8}"/>
              </a:ext>
            </a:extLst>
          </p:cNvPr>
          <p:cNvPicPr>
            <a:picLocks noChangeAspect="1"/>
          </p:cNvPicPr>
          <p:nvPr/>
        </p:nvPicPr>
        <p:blipFill>
          <a:blip r:embed="rId3"/>
          <a:stretch>
            <a:fillRect/>
          </a:stretch>
        </p:blipFill>
        <p:spPr>
          <a:xfrm>
            <a:off x="6964361" y="2660450"/>
            <a:ext cx="4550305" cy="266951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096" y="1868488"/>
            <a:ext cx="5269047" cy="2387082"/>
          </a:xfrm>
          <a:prstGeom prst="rect">
            <a:avLst/>
          </a:prstGeom>
        </p:spPr>
      </p:pic>
      <p:pic>
        <p:nvPicPr>
          <p:cNvPr id="3" name="Picture 2">
            <a:extLst>
              <a:ext uri="{FF2B5EF4-FFF2-40B4-BE49-F238E27FC236}">
                <a16:creationId xmlns:a16="http://schemas.microsoft.com/office/drawing/2014/main" id="{9FB4A64F-7438-7341-8119-D34AD69AFA04}"/>
              </a:ext>
            </a:extLst>
          </p:cNvPr>
          <p:cNvPicPr>
            <a:picLocks noChangeAspect="1"/>
          </p:cNvPicPr>
          <p:nvPr/>
        </p:nvPicPr>
        <p:blipFill>
          <a:blip r:embed="rId5"/>
          <a:stretch>
            <a:fillRect/>
          </a:stretch>
        </p:blipFill>
        <p:spPr>
          <a:xfrm>
            <a:off x="766762" y="4440236"/>
            <a:ext cx="3319042" cy="2418735"/>
          </a:xfrm>
          <a:prstGeom prst="rect">
            <a:avLst/>
          </a:prstGeom>
        </p:spPr>
      </p:pic>
      <p:sp>
        <p:nvSpPr>
          <p:cNvPr id="7" name="TextBox 6">
            <a:extLst>
              <a:ext uri="{FF2B5EF4-FFF2-40B4-BE49-F238E27FC236}">
                <a16:creationId xmlns:a16="http://schemas.microsoft.com/office/drawing/2014/main" id="{89134655-0838-D149-A34D-46E32C880FA0}"/>
              </a:ext>
            </a:extLst>
          </p:cNvPr>
          <p:cNvSpPr txBox="1"/>
          <p:nvPr/>
        </p:nvSpPr>
        <p:spPr>
          <a:xfrm>
            <a:off x="1413689" y="4255570"/>
            <a:ext cx="1966500" cy="369332"/>
          </a:xfrm>
          <a:prstGeom prst="rect">
            <a:avLst/>
          </a:prstGeom>
          <a:noFill/>
        </p:spPr>
        <p:txBody>
          <a:bodyPr wrap="none" rtlCol="0">
            <a:spAutoFit/>
          </a:bodyPr>
          <a:lstStyle/>
          <a:p>
            <a:r>
              <a:rPr lang="en-US" dirty="0"/>
              <a:t>Activation function</a:t>
            </a:r>
          </a:p>
        </p:txBody>
      </p:sp>
    </p:spTree>
    <p:extLst>
      <p:ext uri="{BB962C8B-B14F-4D97-AF65-F5344CB8AC3E}">
        <p14:creationId xmlns:p14="http://schemas.microsoft.com/office/powerpoint/2010/main" val="3304399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A518-DC62-BC46-9413-35F2BA121D91}"/>
              </a:ext>
            </a:extLst>
          </p:cNvPr>
          <p:cNvSpPr>
            <a:spLocks noGrp="1"/>
          </p:cNvSpPr>
          <p:nvPr>
            <p:ph type="title"/>
          </p:nvPr>
        </p:nvSpPr>
        <p:spPr/>
        <p:txBody>
          <a:bodyPr/>
          <a:lstStyle/>
          <a:p>
            <a:r>
              <a:rPr lang="en-US" dirty="0"/>
              <a:t>Decision Trees</a:t>
            </a:r>
          </a:p>
        </p:txBody>
      </p:sp>
      <p:sp>
        <p:nvSpPr>
          <p:cNvPr id="5" name="Rectangle 4">
            <a:extLst>
              <a:ext uri="{FF2B5EF4-FFF2-40B4-BE49-F238E27FC236}">
                <a16:creationId xmlns:a16="http://schemas.microsoft.com/office/drawing/2014/main" id="{2894D3B5-B04D-2243-8F9F-E98F43915906}"/>
              </a:ext>
            </a:extLst>
          </p:cNvPr>
          <p:cNvSpPr/>
          <p:nvPr/>
        </p:nvSpPr>
        <p:spPr>
          <a:xfrm>
            <a:off x="1227221" y="3380874"/>
            <a:ext cx="1840831" cy="10226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Moist boundary layer?</a:t>
            </a:r>
          </a:p>
        </p:txBody>
      </p:sp>
      <p:cxnSp>
        <p:nvCxnSpPr>
          <p:cNvPr id="10" name="Straight Arrow Connector 9">
            <a:extLst>
              <a:ext uri="{FF2B5EF4-FFF2-40B4-BE49-F238E27FC236}">
                <a16:creationId xmlns:a16="http://schemas.microsoft.com/office/drawing/2014/main" id="{7C0B724A-EF67-0749-953C-0D995ACDE8D4}"/>
              </a:ext>
            </a:extLst>
          </p:cNvPr>
          <p:cNvCxnSpPr>
            <a:cxnSpLocks/>
            <a:stCxn id="5" idx="3"/>
          </p:cNvCxnSpPr>
          <p:nvPr/>
        </p:nvCxnSpPr>
        <p:spPr>
          <a:xfrm flipV="1">
            <a:off x="3068052" y="2755871"/>
            <a:ext cx="2286001" cy="1136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5912529-EFB9-C64D-AE97-33C1B2B0A80B}"/>
              </a:ext>
            </a:extLst>
          </p:cNvPr>
          <p:cNvCxnSpPr>
            <a:cxnSpLocks/>
          </p:cNvCxnSpPr>
          <p:nvPr/>
        </p:nvCxnSpPr>
        <p:spPr>
          <a:xfrm>
            <a:off x="3068051" y="3892216"/>
            <a:ext cx="2081465" cy="1136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E6C6EF3-FAE9-D940-8176-151416D539C3}"/>
              </a:ext>
            </a:extLst>
          </p:cNvPr>
          <p:cNvSpPr txBox="1"/>
          <p:nvPr/>
        </p:nvSpPr>
        <p:spPr>
          <a:xfrm>
            <a:off x="3996891" y="4659229"/>
            <a:ext cx="428322" cy="369332"/>
          </a:xfrm>
          <a:prstGeom prst="rect">
            <a:avLst/>
          </a:prstGeom>
          <a:noFill/>
        </p:spPr>
        <p:txBody>
          <a:bodyPr wrap="none" rtlCol="0">
            <a:spAutoFit/>
          </a:bodyPr>
          <a:lstStyle/>
          <a:p>
            <a:r>
              <a:rPr lang="en-US" dirty="0"/>
              <a:t>no</a:t>
            </a:r>
          </a:p>
        </p:txBody>
      </p:sp>
      <p:sp>
        <p:nvSpPr>
          <p:cNvPr id="14" name="TextBox 13">
            <a:extLst>
              <a:ext uri="{FF2B5EF4-FFF2-40B4-BE49-F238E27FC236}">
                <a16:creationId xmlns:a16="http://schemas.microsoft.com/office/drawing/2014/main" id="{6467BA8D-9E3B-7644-98EE-E22234061C75}"/>
              </a:ext>
            </a:extLst>
          </p:cNvPr>
          <p:cNvSpPr txBox="1"/>
          <p:nvPr/>
        </p:nvSpPr>
        <p:spPr>
          <a:xfrm>
            <a:off x="4084720" y="2827672"/>
            <a:ext cx="485518" cy="369332"/>
          </a:xfrm>
          <a:prstGeom prst="rect">
            <a:avLst/>
          </a:prstGeom>
          <a:noFill/>
        </p:spPr>
        <p:txBody>
          <a:bodyPr wrap="none" rtlCol="0">
            <a:spAutoFit/>
          </a:bodyPr>
          <a:lstStyle/>
          <a:p>
            <a:r>
              <a:rPr lang="en-US" dirty="0"/>
              <a:t>Yes</a:t>
            </a:r>
          </a:p>
        </p:txBody>
      </p:sp>
      <p:sp>
        <p:nvSpPr>
          <p:cNvPr id="17" name="Rectangle 16">
            <a:extLst>
              <a:ext uri="{FF2B5EF4-FFF2-40B4-BE49-F238E27FC236}">
                <a16:creationId xmlns:a16="http://schemas.microsoft.com/office/drawing/2014/main" id="{C5FB03C4-440A-4040-A28A-77853B7C7059}"/>
              </a:ext>
            </a:extLst>
          </p:cNvPr>
          <p:cNvSpPr/>
          <p:nvPr/>
        </p:nvSpPr>
        <p:spPr>
          <a:xfrm>
            <a:off x="5354053" y="2219119"/>
            <a:ext cx="2033336" cy="977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Stable temperature profile?</a:t>
            </a:r>
          </a:p>
        </p:txBody>
      </p:sp>
      <p:cxnSp>
        <p:nvCxnSpPr>
          <p:cNvPr id="19" name="Straight Arrow Connector 18">
            <a:extLst>
              <a:ext uri="{FF2B5EF4-FFF2-40B4-BE49-F238E27FC236}">
                <a16:creationId xmlns:a16="http://schemas.microsoft.com/office/drawing/2014/main" id="{29D5AA73-6AAF-6F4D-A1E5-9B9474C487AF}"/>
              </a:ext>
            </a:extLst>
          </p:cNvPr>
          <p:cNvCxnSpPr/>
          <p:nvPr/>
        </p:nvCxnSpPr>
        <p:spPr>
          <a:xfrm flipV="1">
            <a:off x="7387389" y="1985211"/>
            <a:ext cx="1756611" cy="722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405C052-9A49-3043-91CD-9DD9DF58105A}"/>
              </a:ext>
            </a:extLst>
          </p:cNvPr>
          <p:cNvCxnSpPr>
            <a:stCxn id="17" idx="3"/>
          </p:cNvCxnSpPr>
          <p:nvPr/>
        </p:nvCxnSpPr>
        <p:spPr>
          <a:xfrm>
            <a:off x="7387389" y="2708062"/>
            <a:ext cx="1672390" cy="1017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42CD22E-227E-D24E-9DCD-AE8F106B9200}"/>
              </a:ext>
            </a:extLst>
          </p:cNvPr>
          <p:cNvSpPr txBox="1"/>
          <p:nvPr/>
        </p:nvSpPr>
        <p:spPr>
          <a:xfrm>
            <a:off x="7980825" y="3519274"/>
            <a:ext cx="485518" cy="369332"/>
          </a:xfrm>
          <a:prstGeom prst="rect">
            <a:avLst/>
          </a:prstGeom>
          <a:noFill/>
        </p:spPr>
        <p:txBody>
          <a:bodyPr wrap="none" rtlCol="0">
            <a:spAutoFit/>
          </a:bodyPr>
          <a:lstStyle/>
          <a:p>
            <a:r>
              <a:rPr lang="en-US" dirty="0"/>
              <a:t>Yes</a:t>
            </a:r>
          </a:p>
        </p:txBody>
      </p:sp>
      <p:sp>
        <p:nvSpPr>
          <p:cNvPr id="23" name="TextBox 22">
            <a:extLst>
              <a:ext uri="{FF2B5EF4-FFF2-40B4-BE49-F238E27FC236}">
                <a16:creationId xmlns:a16="http://schemas.microsoft.com/office/drawing/2014/main" id="{CA7AAF60-E816-524B-92D0-479AF10E29DF}"/>
              </a:ext>
            </a:extLst>
          </p:cNvPr>
          <p:cNvSpPr txBox="1"/>
          <p:nvPr/>
        </p:nvSpPr>
        <p:spPr>
          <a:xfrm>
            <a:off x="8035501" y="1985210"/>
            <a:ext cx="455574" cy="369332"/>
          </a:xfrm>
          <a:prstGeom prst="rect">
            <a:avLst/>
          </a:prstGeom>
          <a:noFill/>
        </p:spPr>
        <p:txBody>
          <a:bodyPr wrap="none" rtlCol="0">
            <a:spAutoFit/>
          </a:bodyPr>
          <a:lstStyle/>
          <a:p>
            <a:r>
              <a:rPr lang="en-US" dirty="0"/>
              <a:t>No</a:t>
            </a:r>
          </a:p>
        </p:txBody>
      </p:sp>
      <p:sp>
        <p:nvSpPr>
          <p:cNvPr id="26" name="TextBox 25">
            <a:extLst>
              <a:ext uri="{FF2B5EF4-FFF2-40B4-BE49-F238E27FC236}">
                <a16:creationId xmlns:a16="http://schemas.microsoft.com/office/drawing/2014/main" id="{05EEF7DC-C0C9-CF4C-BE51-5824582745AE}"/>
              </a:ext>
            </a:extLst>
          </p:cNvPr>
          <p:cNvSpPr txBox="1"/>
          <p:nvPr/>
        </p:nvSpPr>
        <p:spPr>
          <a:xfrm>
            <a:off x="9303618" y="3725435"/>
            <a:ext cx="869212" cy="369332"/>
          </a:xfrm>
          <a:prstGeom prst="rect">
            <a:avLst/>
          </a:prstGeom>
          <a:noFill/>
        </p:spPr>
        <p:txBody>
          <a:bodyPr wrap="none" rtlCol="0">
            <a:spAutoFit/>
          </a:bodyPr>
          <a:lstStyle/>
          <a:p>
            <a:r>
              <a:rPr lang="en-US" dirty="0"/>
              <a:t>No rain</a:t>
            </a:r>
          </a:p>
        </p:txBody>
      </p:sp>
      <p:sp>
        <p:nvSpPr>
          <p:cNvPr id="27" name="TextBox 26">
            <a:extLst>
              <a:ext uri="{FF2B5EF4-FFF2-40B4-BE49-F238E27FC236}">
                <a16:creationId xmlns:a16="http://schemas.microsoft.com/office/drawing/2014/main" id="{CF734839-022F-C841-860A-DFEE2FCCEE3D}"/>
              </a:ext>
            </a:extLst>
          </p:cNvPr>
          <p:cNvSpPr txBox="1"/>
          <p:nvPr/>
        </p:nvSpPr>
        <p:spPr>
          <a:xfrm>
            <a:off x="5198969" y="4843895"/>
            <a:ext cx="869212" cy="369332"/>
          </a:xfrm>
          <a:prstGeom prst="rect">
            <a:avLst/>
          </a:prstGeom>
          <a:noFill/>
        </p:spPr>
        <p:txBody>
          <a:bodyPr wrap="none" rtlCol="0">
            <a:spAutoFit/>
          </a:bodyPr>
          <a:lstStyle/>
          <a:p>
            <a:r>
              <a:rPr lang="en-US" dirty="0"/>
              <a:t>No rain</a:t>
            </a:r>
          </a:p>
        </p:txBody>
      </p:sp>
    </p:spTree>
    <p:extLst>
      <p:ext uri="{BB962C8B-B14F-4D97-AF65-F5344CB8AC3E}">
        <p14:creationId xmlns:p14="http://schemas.microsoft.com/office/powerpoint/2010/main" val="836307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33627-64BB-BD4E-8595-C2ED0F7C9ADC}"/>
              </a:ext>
            </a:extLst>
          </p:cNvPr>
          <p:cNvSpPr>
            <a:spLocks noGrp="1"/>
          </p:cNvSpPr>
          <p:nvPr>
            <p:ph type="title"/>
          </p:nvPr>
        </p:nvSpPr>
        <p:spPr>
          <a:xfrm>
            <a:off x="838200" y="0"/>
            <a:ext cx="10515600" cy="1325563"/>
          </a:xfrm>
        </p:spPr>
        <p:txBody>
          <a:bodyPr/>
          <a:lstStyle/>
          <a:p>
            <a:r>
              <a:rPr lang="en-US" dirty="0"/>
              <a:t>…but can be hard to interpret</a:t>
            </a:r>
          </a:p>
        </p:txBody>
      </p:sp>
      <p:pic>
        <p:nvPicPr>
          <p:cNvPr id="4" name="Content Placeholder 3">
            <a:extLst>
              <a:ext uri="{FF2B5EF4-FFF2-40B4-BE49-F238E27FC236}">
                <a16:creationId xmlns:a16="http://schemas.microsoft.com/office/drawing/2014/main" id="{B609A3CF-6941-904E-8460-AC4054091A56}"/>
              </a:ext>
            </a:extLst>
          </p:cNvPr>
          <p:cNvPicPr>
            <a:picLocks noGrp="1" noChangeAspect="1"/>
          </p:cNvPicPr>
          <p:nvPr>
            <p:ph idx="1"/>
          </p:nvPr>
        </p:nvPicPr>
        <p:blipFill rotWithShape="1">
          <a:blip r:embed="rId3"/>
          <a:srcRect b="39805"/>
          <a:stretch/>
        </p:blipFill>
        <p:spPr>
          <a:xfrm>
            <a:off x="2615710" y="1690760"/>
            <a:ext cx="6960580" cy="3269167"/>
          </a:xfrm>
          <a:prstGeom prst="rect">
            <a:avLst/>
          </a:prstGeom>
        </p:spPr>
      </p:pic>
      <p:sp>
        <p:nvSpPr>
          <p:cNvPr id="5" name="TextBox 4">
            <a:extLst>
              <a:ext uri="{FF2B5EF4-FFF2-40B4-BE49-F238E27FC236}">
                <a16:creationId xmlns:a16="http://schemas.microsoft.com/office/drawing/2014/main" id="{0F5FAF3B-D40E-D841-9BE0-7E3EBDC43CB5}"/>
              </a:ext>
            </a:extLst>
          </p:cNvPr>
          <p:cNvSpPr txBox="1"/>
          <p:nvPr/>
        </p:nvSpPr>
        <p:spPr>
          <a:xfrm>
            <a:off x="2587197" y="5610848"/>
            <a:ext cx="6989093" cy="461665"/>
          </a:xfrm>
          <a:prstGeom prst="rect">
            <a:avLst/>
          </a:prstGeom>
          <a:noFill/>
        </p:spPr>
        <p:txBody>
          <a:bodyPr wrap="none" rtlCol="0">
            <a:spAutoFit/>
          </a:bodyPr>
          <a:lstStyle/>
          <a:p>
            <a:r>
              <a:rPr lang="en-US" sz="2400" i="1" dirty="0"/>
              <a:t>Very similar to a lookup table…non-continuous outputs</a:t>
            </a:r>
          </a:p>
        </p:txBody>
      </p:sp>
    </p:spTree>
    <p:extLst>
      <p:ext uri="{BB962C8B-B14F-4D97-AF65-F5344CB8AC3E}">
        <p14:creationId xmlns:p14="http://schemas.microsoft.com/office/powerpoint/2010/main" val="45935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A0F1D-3361-A740-A8B8-BBCF31C8B4FE}"/>
              </a:ext>
            </a:extLst>
          </p:cNvPr>
          <p:cNvSpPr>
            <a:spLocks noGrp="1"/>
          </p:cNvSpPr>
          <p:nvPr>
            <p:ph type="title"/>
          </p:nvPr>
        </p:nvSpPr>
        <p:spPr/>
        <p:txBody>
          <a:bodyPr/>
          <a:lstStyle/>
          <a:p>
            <a:r>
              <a:rPr lang="en-US" dirty="0"/>
              <a:t>Training Data</a:t>
            </a:r>
          </a:p>
        </p:txBody>
      </p:sp>
      <p:sp>
        <p:nvSpPr>
          <p:cNvPr id="3" name="Text Placeholder 2">
            <a:extLst>
              <a:ext uri="{FF2B5EF4-FFF2-40B4-BE49-F238E27FC236}">
                <a16:creationId xmlns:a16="http://schemas.microsoft.com/office/drawing/2014/main" id="{1B1FBD33-6A26-294E-91BA-51A4B4292AB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4095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0" y="218275"/>
                <a:ext cx="12168551" cy="400110"/>
              </a:xfrm>
              <a:prstGeom prst="rect">
                <a:avLst/>
              </a:prstGeom>
              <a:noFill/>
            </p:spPr>
            <p:txBody>
              <a:bodyPr wrap="square" rtlCol="0">
                <a:spAutoFit/>
              </a:bodyPr>
              <a:lstStyle/>
              <a:p>
                <a:pPr algn="ctr"/>
                <a:r>
                  <a:rPr lang="en-US" sz="2000" dirty="0">
                    <a:solidFill>
                      <a:schemeClr val="bg1"/>
                    </a:solidFill>
                  </a:rPr>
                  <a:t>Near-global aqua-planet (NG-Aqua) simulation generated by the System for Atmospheric Modeling (</a:t>
                </a:r>
                <a14:m>
                  <m:oMath xmlns:m="http://schemas.openxmlformats.org/officeDocument/2006/math">
                    <m:r>
                      <m:rPr>
                        <m:sty m:val="p"/>
                      </m:rPr>
                      <a:rPr lang="en-US" sz="2000" b="0" i="0" smtClean="0">
                        <a:solidFill>
                          <a:schemeClr val="bg1"/>
                        </a:solidFill>
                        <a:latin typeface="Cambria Math" charset="0"/>
                      </a:rPr>
                      <m:t>Δ</m:t>
                    </m:r>
                    <m:r>
                      <a:rPr lang="en-US" sz="2000" b="0" i="1" smtClean="0">
                        <a:solidFill>
                          <a:schemeClr val="bg1"/>
                        </a:solidFill>
                        <a:latin typeface="Cambria Math" charset="0"/>
                      </a:rPr>
                      <m:t>𝑥</m:t>
                    </m:r>
                    <m:r>
                      <a:rPr lang="en-US" sz="2000" b="0" i="1" smtClean="0">
                        <a:solidFill>
                          <a:schemeClr val="bg1"/>
                        </a:solidFill>
                        <a:latin typeface="Cambria Math" charset="0"/>
                      </a:rPr>
                      <m:t>=4</m:t>
                    </m:r>
                  </m:oMath>
                </a14:m>
                <a:r>
                  <a:rPr lang="en-US" sz="2000" dirty="0">
                    <a:solidFill>
                      <a:schemeClr val="bg1"/>
                    </a:solidFill>
                  </a:rPr>
                  <a:t>km) </a:t>
                </a:r>
              </a:p>
            </p:txBody>
          </p:sp>
        </mc:Choice>
        <mc:Fallback xmlns="">
          <p:sp>
            <p:nvSpPr>
              <p:cNvPr id="6" name="TextBox 5"/>
              <p:cNvSpPr txBox="1">
                <a:spLocks noRot="1" noChangeAspect="1" noMove="1" noResize="1" noEditPoints="1" noAdjustHandles="1" noChangeArrowheads="1" noChangeShapeType="1" noTextEdit="1"/>
              </p:cNvSpPr>
              <p:nvPr/>
            </p:nvSpPr>
            <p:spPr>
              <a:xfrm>
                <a:off x="0" y="218275"/>
                <a:ext cx="12168551" cy="400110"/>
              </a:xfrm>
              <a:prstGeom prst="rect">
                <a:avLst/>
              </a:prstGeom>
              <a:blipFill rotWithShape="0">
                <a:blip r:embed="rId6"/>
                <a:stretch>
                  <a:fillRect t="-9231" b="-27692"/>
                </a:stretch>
              </a:blipFill>
            </p:spPr>
            <p:txBody>
              <a:bodyPr/>
              <a:lstStyle/>
              <a:p>
                <a:r>
                  <a:rPr lang="en-US">
                    <a:noFill/>
                  </a:rPr>
                  <a:t> </a:t>
                </a:r>
              </a:p>
            </p:txBody>
          </p:sp>
        </mc:Fallback>
      </mc:AlternateContent>
      <p:pic>
        <p:nvPicPr>
          <p:cNvPr id="3" name="Picture 2">
            <a:hlinkClick r:id="rId7"/>
            <a:extLst>
              <a:ext uri="{FF2B5EF4-FFF2-40B4-BE49-F238E27FC236}">
                <a16:creationId xmlns:a16="http://schemas.microsoft.com/office/drawing/2014/main" id="{149B3655-9DE8-344B-A1E5-B95BA46EBBD2}"/>
              </a:ext>
            </a:extLst>
          </p:cNvPr>
          <p:cNvPicPr>
            <a:picLocks noChangeAspect="1"/>
          </p:cNvPicPr>
          <p:nvPr/>
        </p:nvPicPr>
        <p:blipFill>
          <a:blip r:embed="rId8"/>
          <a:stretch>
            <a:fillRect/>
          </a:stretch>
        </p:blipFill>
        <p:spPr>
          <a:xfrm>
            <a:off x="38100" y="787400"/>
            <a:ext cx="12153900" cy="6070600"/>
          </a:xfrm>
          <a:prstGeom prst="rect">
            <a:avLst/>
          </a:prstGeom>
        </p:spPr>
      </p:pic>
    </p:spTree>
    <p:extLst>
      <p:ext uri="{BB962C8B-B14F-4D97-AF65-F5344CB8AC3E}">
        <p14:creationId xmlns:p14="http://schemas.microsoft.com/office/powerpoint/2010/main" val="3828988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Coarse-grain data to 160 km boxes</a:t>
            </a:r>
          </a:p>
        </p:txBody>
      </p:sp>
      <p:pic>
        <p:nvPicPr>
          <p:cNvPr id="6" name="Content Placeholder 4">
            <a:extLst>
              <a:ext uri="{FF2B5EF4-FFF2-40B4-BE49-F238E27FC236}">
                <a16:creationId xmlns:a16="http://schemas.microsoft.com/office/drawing/2014/main" id="{828015DC-9C60-EC46-801C-55FA36E9D261}"/>
              </a:ext>
            </a:extLst>
          </p:cNvPr>
          <p:cNvPicPr>
            <a:picLocks noChangeAspect="1"/>
          </p:cNvPicPr>
          <p:nvPr/>
        </p:nvPicPr>
        <p:blipFill>
          <a:blip r:embed="rId3"/>
          <a:stretch>
            <a:fillRect/>
          </a:stretch>
        </p:blipFill>
        <p:spPr>
          <a:xfrm>
            <a:off x="2488621" y="1562264"/>
            <a:ext cx="7348105" cy="4537674"/>
          </a:xfrm>
          <a:prstGeom prst="rect">
            <a:avLst/>
          </a:prstGeom>
        </p:spPr>
      </p:pic>
    </p:spTree>
    <p:extLst>
      <p:ext uri="{BB962C8B-B14F-4D97-AF65-F5344CB8AC3E}">
        <p14:creationId xmlns:p14="http://schemas.microsoft.com/office/powerpoint/2010/main" val="4156434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414" y="-312445"/>
            <a:ext cx="10515600" cy="1325563"/>
          </a:xfrm>
        </p:spPr>
        <p:txBody>
          <a:bodyPr/>
          <a:lstStyle/>
          <a:p>
            <a:r>
              <a:rPr lang="en-US" dirty="0"/>
              <a:t>Machine </a:t>
            </a:r>
            <a:r>
              <a:rPr lang="en-US"/>
              <a:t>learning inputs</a:t>
            </a:r>
            <a:endParaRPr lang="en-US" dirty="0"/>
          </a:p>
        </p:txBody>
      </p:sp>
      <p:pic>
        <p:nvPicPr>
          <p:cNvPr id="5" name="Picture 4">
            <a:extLst>
              <a:ext uri="{FF2B5EF4-FFF2-40B4-BE49-F238E27FC236}">
                <a16:creationId xmlns:a16="http://schemas.microsoft.com/office/drawing/2014/main" id="{675AAA6C-7B91-084A-91C8-EA4B637C40A7}"/>
              </a:ext>
            </a:extLst>
          </p:cNvPr>
          <p:cNvPicPr>
            <a:picLocks noChangeAspect="1"/>
          </p:cNvPicPr>
          <p:nvPr/>
        </p:nvPicPr>
        <p:blipFill>
          <a:blip r:embed="rId3"/>
          <a:stretch>
            <a:fillRect/>
          </a:stretch>
        </p:blipFill>
        <p:spPr>
          <a:xfrm>
            <a:off x="4999404" y="517525"/>
            <a:ext cx="2017521" cy="6199672"/>
          </a:xfrm>
          <a:prstGeom prst="rect">
            <a:avLst/>
          </a:prstGeom>
        </p:spPr>
      </p:pic>
      <p:pic>
        <p:nvPicPr>
          <p:cNvPr id="6" name="Picture 5">
            <a:extLst>
              <a:ext uri="{FF2B5EF4-FFF2-40B4-BE49-F238E27FC236}">
                <a16:creationId xmlns:a16="http://schemas.microsoft.com/office/drawing/2014/main" id="{1ED05160-EE23-6446-B92F-FBFD71107045}"/>
              </a:ext>
            </a:extLst>
          </p:cNvPr>
          <p:cNvPicPr>
            <a:picLocks noChangeAspect="1"/>
          </p:cNvPicPr>
          <p:nvPr/>
        </p:nvPicPr>
        <p:blipFill rotWithShape="1">
          <a:blip r:embed="rId4"/>
          <a:srcRect l="54321"/>
          <a:stretch/>
        </p:blipFill>
        <p:spPr>
          <a:xfrm>
            <a:off x="455359" y="1890937"/>
            <a:ext cx="4089192" cy="4626011"/>
          </a:xfrm>
          <a:prstGeom prst="rect">
            <a:avLst/>
          </a:prstGeom>
        </p:spPr>
      </p:pic>
      <p:pic>
        <p:nvPicPr>
          <p:cNvPr id="7" name="Picture 6">
            <a:extLst>
              <a:ext uri="{FF2B5EF4-FFF2-40B4-BE49-F238E27FC236}">
                <a16:creationId xmlns:a16="http://schemas.microsoft.com/office/drawing/2014/main" id="{6E8968BB-864F-E143-A3CA-841D4363CA1C}"/>
              </a:ext>
            </a:extLst>
          </p:cNvPr>
          <p:cNvPicPr>
            <a:picLocks noChangeAspect="1"/>
          </p:cNvPicPr>
          <p:nvPr/>
        </p:nvPicPr>
        <p:blipFill>
          <a:blip r:embed="rId5"/>
          <a:stretch>
            <a:fillRect/>
          </a:stretch>
        </p:blipFill>
        <p:spPr>
          <a:xfrm>
            <a:off x="9823797" y="1610055"/>
            <a:ext cx="1852434" cy="468115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37DAC62-6FC2-E245-945A-5787FFD94474}"/>
                  </a:ext>
                </a:extLst>
              </p:cNvPr>
              <p:cNvSpPr txBox="1"/>
              <p:nvPr/>
            </p:nvSpPr>
            <p:spPr>
              <a:xfrm>
                <a:off x="10487250" y="992979"/>
                <a:ext cx="525528" cy="3703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𝜙</m:t>
                          </m:r>
                        </m:e>
                        <m:sub>
                          <m:r>
                            <a:rPr lang="en-US" b="0" i="1" smtClean="0">
                              <a:latin typeface="Cambria Math" panose="02040503050406030204" pitchFamily="18" charset="0"/>
                            </a:rPr>
                            <m:t>𝑖</m:t>
                          </m:r>
                        </m:sub>
                        <m:sup>
                          <m:r>
                            <a:rPr lang="en-US" b="0" i="1" smtClean="0">
                              <a:latin typeface="Cambria Math" panose="02040503050406030204" pitchFamily="18" charset="0"/>
                            </a:rPr>
                            <m:t>𝑛</m:t>
                          </m:r>
                        </m:sup>
                      </m:sSubSup>
                    </m:oMath>
                  </m:oMathPara>
                </a14:m>
                <a:endParaRPr lang="en-US" dirty="0"/>
              </a:p>
            </p:txBody>
          </p:sp>
        </mc:Choice>
        <mc:Fallback xmlns="">
          <p:sp>
            <p:nvSpPr>
              <p:cNvPr id="8" name="TextBox 7">
                <a:extLst>
                  <a:ext uri="{FF2B5EF4-FFF2-40B4-BE49-F238E27FC236}">
                    <a16:creationId xmlns:a16="http://schemas.microsoft.com/office/drawing/2014/main" id="{037DAC62-6FC2-E245-945A-5787FFD94474}"/>
                  </a:ext>
                </a:extLst>
              </p:cNvPr>
              <p:cNvSpPr txBox="1">
                <a:spLocks noRot="1" noChangeAspect="1" noMove="1" noResize="1" noEditPoints="1" noAdjustHandles="1" noChangeArrowheads="1" noChangeShapeType="1" noTextEdit="1"/>
              </p:cNvSpPr>
              <p:nvPr/>
            </p:nvSpPr>
            <p:spPr>
              <a:xfrm>
                <a:off x="10487250" y="992979"/>
                <a:ext cx="525528" cy="370358"/>
              </a:xfrm>
              <a:prstGeom prst="rect">
                <a:avLst/>
              </a:prstGeom>
              <a:blipFill>
                <a:blip r:embed="rId6"/>
                <a:stretch>
                  <a:fillRect b="-10000"/>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F0C0E179-0C6B-1D46-8081-06E4E1DB3A80}"/>
              </a:ext>
            </a:extLst>
          </p:cNvPr>
          <p:cNvCxnSpPr>
            <a:cxnSpLocks/>
          </p:cNvCxnSpPr>
          <p:nvPr/>
        </p:nvCxnSpPr>
        <p:spPr>
          <a:xfrm>
            <a:off x="7353875" y="3416469"/>
            <a:ext cx="2015069"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4C32B8-84C8-0449-B9A4-70E49ED22ED3}"/>
              </a:ext>
            </a:extLst>
          </p:cNvPr>
          <p:cNvSpPr txBox="1"/>
          <p:nvPr/>
        </p:nvSpPr>
        <p:spPr>
          <a:xfrm>
            <a:off x="7615211" y="2184400"/>
            <a:ext cx="1554913" cy="923330"/>
          </a:xfrm>
          <a:prstGeom prst="rect">
            <a:avLst/>
          </a:prstGeom>
          <a:noFill/>
        </p:spPr>
        <p:txBody>
          <a:bodyPr wrap="none" rtlCol="0">
            <a:spAutoFit/>
          </a:bodyPr>
          <a:lstStyle/>
          <a:p>
            <a:r>
              <a:rPr lang="en-US" u="sng" dirty="0"/>
              <a:t>Preprocessing:</a:t>
            </a:r>
          </a:p>
          <a:p>
            <a:r>
              <a:rPr lang="en-US" dirty="0"/>
              <a:t>concatenate</a:t>
            </a:r>
          </a:p>
          <a:p>
            <a:r>
              <a:rPr lang="en-US" dirty="0"/>
              <a:t>center/scale</a:t>
            </a:r>
          </a:p>
        </p:txBody>
      </p:sp>
      <p:pic>
        <p:nvPicPr>
          <p:cNvPr id="24" name="Picture 23">
            <a:extLst>
              <a:ext uri="{FF2B5EF4-FFF2-40B4-BE49-F238E27FC236}">
                <a16:creationId xmlns:a16="http://schemas.microsoft.com/office/drawing/2014/main" id="{95F07700-CD23-684A-99AD-326C4B6061E4}"/>
              </a:ext>
            </a:extLst>
          </p:cNvPr>
          <p:cNvPicPr>
            <a:picLocks noChangeAspect="1"/>
          </p:cNvPicPr>
          <p:nvPr/>
        </p:nvPicPr>
        <p:blipFill>
          <a:blip r:embed="rId7"/>
          <a:stretch>
            <a:fillRect/>
          </a:stretch>
        </p:blipFill>
        <p:spPr>
          <a:xfrm flipH="1">
            <a:off x="2626912" y="3107730"/>
            <a:ext cx="712444" cy="707662"/>
          </a:xfrm>
          <a:prstGeom prst="rect">
            <a:avLst/>
          </a:prstGeom>
        </p:spPr>
      </p:pic>
      <p:cxnSp>
        <p:nvCxnSpPr>
          <p:cNvPr id="19" name="Straight Connector 18">
            <a:extLst>
              <a:ext uri="{FF2B5EF4-FFF2-40B4-BE49-F238E27FC236}">
                <a16:creationId xmlns:a16="http://schemas.microsoft.com/office/drawing/2014/main" id="{F63E9DAC-0D73-4C4B-81B1-85CBC3A66DCD}"/>
              </a:ext>
            </a:extLst>
          </p:cNvPr>
          <p:cNvCxnSpPr>
            <a:cxnSpLocks/>
          </p:cNvCxnSpPr>
          <p:nvPr/>
        </p:nvCxnSpPr>
        <p:spPr>
          <a:xfrm flipV="1">
            <a:off x="3155430" y="697064"/>
            <a:ext cx="2680956" cy="24106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D7CBDF2-148B-6543-A789-33D0399331C9}"/>
              </a:ext>
            </a:extLst>
          </p:cNvPr>
          <p:cNvCxnSpPr>
            <a:cxnSpLocks/>
          </p:cNvCxnSpPr>
          <p:nvPr/>
        </p:nvCxnSpPr>
        <p:spPr>
          <a:xfrm>
            <a:off x="3210560" y="3510085"/>
            <a:ext cx="2625826" cy="26340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1E09650-7CB6-194B-952F-39F311F4AD55}"/>
                  </a:ext>
                </a:extLst>
              </p:cNvPr>
              <p:cNvSpPr txBox="1"/>
              <p:nvPr/>
            </p:nvSpPr>
            <p:spPr>
              <a:xfrm>
                <a:off x="2102243" y="2758154"/>
                <a:ext cx="909801"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27" name="TextBox 26">
                <a:extLst>
                  <a:ext uri="{FF2B5EF4-FFF2-40B4-BE49-F238E27FC236}">
                    <a16:creationId xmlns:a16="http://schemas.microsoft.com/office/drawing/2014/main" id="{21E09650-7CB6-194B-952F-39F311F4AD55}"/>
                  </a:ext>
                </a:extLst>
              </p:cNvPr>
              <p:cNvSpPr txBox="1">
                <a:spLocks noRot="1" noChangeAspect="1" noMove="1" noResize="1" noEditPoints="1" noAdjustHandles="1" noChangeArrowheads="1" noChangeShapeType="1" noTextEdit="1"/>
              </p:cNvSpPr>
              <p:nvPr/>
            </p:nvSpPr>
            <p:spPr>
              <a:xfrm>
                <a:off x="2102243" y="2758154"/>
                <a:ext cx="909801" cy="369332"/>
              </a:xfrm>
              <a:prstGeom prst="rect">
                <a:avLst/>
              </a:prstGeom>
              <a:blipFill>
                <a:blip r:embed="rId9"/>
                <a:stretch>
                  <a:fillRect b="-13333"/>
                </a:stretch>
              </a:blipFill>
            </p:spPr>
            <p:txBody>
              <a:bodyPr/>
              <a:lstStyle/>
              <a:p>
                <a:r>
                  <a:rPr lang="en-US">
                    <a:noFill/>
                  </a:rPr>
                  <a:t> </a:t>
                </a:r>
              </a:p>
            </p:txBody>
          </p:sp>
        </mc:Fallback>
      </mc:AlternateContent>
    </p:spTree>
    <p:extLst>
      <p:ext uri="{BB962C8B-B14F-4D97-AF65-F5344CB8AC3E}">
        <p14:creationId xmlns:p14="http://schemas.microsoft.com/office/powerpoint/2010/main" val="2327226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952A-9C09-7944-AF0D-BBC072928790}"/>
              </a:ext>
            </a:extLst>
          </p:cNvPr>
          <p:cNvSpPr>
            <a:spLocks noGrp="1"/>
          </p:cNvSpPr>
          <p:nvPr>
            <p:ph type="title"/>
          </p:nvPr>
        </p:nvSpPr>
        <p:spPr/>
        <p:txBody>
          <a:bodyPr/>
          <a:lstStyle/>
          <a:p>
            <a:r>
              <a:rPr lang="en-US" dirty="0"/>
              <a:t>Hello from the clouds!</a:t>
            </a:r>
          </a:p>
        </p:txBody>
      </p:sp>
      <p:sp>
        <p:nvSpPr>
          <p:cNvPr id="3" name="Content Placeholder 2">
            <a:extLst>
              <a:ext uri="{FF2B5EF4-FFF2-40B4-BE49-F238E27FC236}">
                <a16:creationId xmlns:a16="http://schemas.microsoft.com/office/drawing/2014/main" id="{480A7910-114A-DC48-9F37-401A89C7F205}"/>
              </a:ext>
            </a:extLst>
          </p:cNvPr>
          <p:cNvSpPr>
            <a:spLocks noGrp="1"/>
          </p:cNvSpPr>
          <p:nvPr>
            <p:ph idx="1"/>
          </p:nvPr>
        </p:nvSpPr>
        <p:spPr/>
        <p:txBody>
          <a:bodyPr/>
          <a:lstStyle/>
          <a:p>
            <a:r>
              <a:rPr lang="en-US" dirty="0"/>
              <a:t>Atmospheric science is a geoscience too, but we have different needs and datasets than much of the GIS/remote sensing community</a:t>
            </a:r>
          </a:p>
          <a:p>
            <a:pPr lvl="1"/>
            <a:endParaRPr lang="en-US" dirty="0"/>
          </a:p>
          <a:p>
            <a:pPr lvl="1"/>
            <a:r>
              <a:rPr lang="en-US" dirty="0"/>
              <a:t>Larger scales (10s to 10000s of </a:t>
            </a:r>
            <a:r>
              <a:rPr lang="en-US" dirty="0" err="1"/>
              <a:t>kms</a:t>
            </a:r>
            <a:r>
              <a:rPr lang="en-US" dirty="0"/>
              <a:t>)</a:t>
            </a:r>
          </a:p>
          <a:p>
            <a:pPr lvl="1"/>
            <a:r>
              <a:rPr lang="en-US" dirty="0"/>
              <a:t>Often working with simulation output</a:t>
            </a:r>
          </a:p>
          <a:p>
            <a:pPr lvl="1"/>
            <a:r>
              <a:rPr lang="en-US" dirty="0"/>
              <a:t>Mostly interested in 3D rather than 2D fields</a:t>
            </a:r>
          </a:p>
          <a:p>
            <a:pPr lvl="1"/>
            <a:r>
              <a:rPr lang="en-US" dirty="0"/>
              <a:t>We like clouds</a:t>
            </a:r>
          </a:p>
          <a:p>
            <a:pPr lvl="1"/>
            <a:endParaRPr lang="en-US" dirty="0"/>
          </a:p>
          <a:p>
            <a:pPr marL="457200" lvl="1" indent="0">
              <a:buNone/>
            </a:pPr>
            <a:endParaRPr lang="en-US" dirty="0"/>
          </a:p>
          <a:p>
            <a:pPr marL="0" indent="0">
              <a:buNone/>
            </a:pPr>
            <a:endParaRPr lang="en-US" dirty="0"/>
          </a:p>
        </p:txBody>
      </p:sp>
    </p:spTree>
    <p:extLst>
      <p:ext uri="{BB962C8B-B14F-4D97-AF65-F5344CB8AC3E}">
        <p14:creationId xmlns:p14="http://schemas.microsoft.com/office/powerpoint/2010/main" val="1906627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90A34-8E51-B14B-8CE0-63087A79A001}"/>
              </a:ext>
            </a:extLst>
          </p:cNvPr>
          <p:cNvSpPr>
            <a:spLocks noGrp="1"/>
          </p:cNvSpPr>
          <p:nvPr>
            <p:ph type="title"/>
          </p:nvPr>
        </p:nvSpPr>
        <p:spPr/>
        <p:txBody>
          <a:bodyPr/>
          <a:lstStyle/>
          <a:p>
            <a:r>
              <a:rPr lang="en-US" dirty="0"/>
              <a:t>What are some things that make ML with “geoscience” datasets hard?</a:t>
            </a:r>
          </a:p>
        </p:txBody>
      </p:sp>
      <p:sp>
        <p:nvSpPr>
          <p:cNvPr id="3" name="Content Placeholder 2">
            <a:extLst>
              <a:ext uri="{FF2B5EF4-FFF2-40B4-BE49-F238E27FC236}">
                <a16:creationId xmlns:a16="http://schemas.microsoft.com/office/drawing/2014/main" id="{AADD695E-E7DD-0140-B04E-F8D090321E4E}"/>
              </a:ext>
            </a:extLst>
          </p:cNvPr>
          <p:cNvSpPr>
            <a:spLocks noGrp="1"/>
          </p:cNvSpPr>
          <p:nvPr>
            <p:ph idx="1"/>
          </p:nvPr>
        </p:nvSpPr>
        <p:spPr/>
        <p:txBody>
          <a:bodyPr/>
          <a:lstStyle/>
          <a:p>
            <a:r>
              <a:rPr lang="en-US" dirty="0"/>
              <a:t>Heterogeneous (many other fields have this problem)</a:t>
            </a:r>
          </a:p>
          <a:p>
            <a:r>
              <a:rPr lang="en-US" dirty="0" err="1"/>
              <a:t>Soooo</a:t>
            </a:r>
            <a:r>
              <a:rPr lang="en-US" dirty="0"/>
              <a:t> much data (TB datasets are incredibly common)</a:t>
            </a:r>
          </a:p>
          <a:p>
            <a:r>
              <a:rPr lang="en-US" dirty="0"/>
              <a:t>3D or 4D data</a:t>
            </a:r>
          </a:p>
          <a:p>
            <a:r>
              <a:rPr lang="en-US" dirty="0"/>
              <a:t>The earth is not flat</a:t>
            </a:r>
          </a:p>
          <a:p>
            <a:endParaRPr lang="en-US" dirty="0"/>
          </a:p>
        </p:txBody>
      </p:sp>
    </p:spTree>
    <p:extLst>
      <p:ext uri="{BB962C8B-B14F-4D97-AF65-F5344CB8AC3E}">
        <p14:creationId xmlns:p14="http://schemas.microsoft.com/office/powerpoint/2010/main" val="2561314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5EE7-C51F-524D-8810-1E6B8A17A6E5}"/>
              </a:ext>
            </a:extLst>
          </p:cNvPr>
          <p:cNvSpPr>
            <a:spLocks noGrp="1"/>
          </p:cNvSpPr>
          <p:nvPr>
            <p:ph type="title"/>
          </p:nvPr>
        </p:nvSpPr>
        <p:spPr/>
        <p:txBody>
          <a:bodyPr/>
          <a:lstStyle/>
          <a:p>
            <a:r>
              <a:rPr lang="en-US" dirty="0"/>
              <a:t>Python tools I use:</a:t>
            </a:r>
          </a:p>
        </p:txBody>
      </p:sp>
      <p:pic>
        <p:nvPicPr>
          <p:cNvPr id="6" name="Picture 5">
            <a:extLst>
              <a:ext uri="{FF2B5EF4-FFF2-40B4-BE49-F238E27FC236}">
                <a16:creationId xmlns:a16="http://schemas.microsoft.com/office/drawing/2014/main" id="{E7CCF61D-4C2F-FE46-8A13-C7ADCBD1D545}"/>
              </a:ext>
            </a:extLst>
          </p:cNvPr>
          <p:cNvPicPr>
            <a:picLocks noChangeAspect="1"/>
          </p:cNvPicPr>
          <p:nvPr/>
        </p:nvPicPr>
        <p:blipFill>
          <a:blip r:embed="rId2"/>
          <a:stretch>
            <a:fillRect/>
          </a:stretch>
        </p:blipFill>
        <p:spPr>
          <a:xfrm>
            <a:off x="2817096" y="3138072"/>
            <a:ext cx="2399862" cy="869950"/>
          </a:xfrm>
          <a:prstGeom prst="rect">
            <a:avLst/>
          </a:prstGeom>
        </p:spPr>
      </p:pic>
      <p:pic>
        <p:nvPicPr>
          <p:cNvPr id="7" name="Picture 6">
            <a:extLst>
              <a:ext uri="{FF2B5EF4-FFF2-40B4-BE49-F238E27FC236}">
                <a16:creationId xmlns:a16="http://schemas.microsoft.com/office/drawing/2014/main" id="{1618F6EC-0F98-5A40-87AC-76ADF0A81B40}"/>
              </a:ext>
            </a:extLst>
          </p:cNvPr>
          <p:cNvPicPr>
            <a:picLocks noChangeAspect="1"/>
          </p:cNvPicPr>
          <p:nvPr/>
        </p:nvPicPr>
        <p:blipFill>
          <a:blip r:embed="rId3"/>
          <a:stretch>
            <a:fillRect/>
          </a:stretch>
        </p:blipFill>
        <p:spPr>
          <a:xfrm>
            <a:off x="7516262" y="5095516"/>
            <a:ext cx="2583139" cy="964372"/>
          </a:xfrm>
          <a:prstGeom prst="rect">
            <a:avLst/>
          </a:prstGeom>
        </p:spPr>
      </p:pic>
      <p:pic>
        <p:nvPicPr>
          <p:cNvPr id="8" name="Picture 7">
            <a:extLst>
              <a:ext uri="{FF2B5EF4-FFF2-40B4-BE49-F238E27FC236}">
                <a16:creationId xmlns:a16="http://schemas.microsoft.com/office/drawing/2014/main" id="{5A3774C8-9441-244E-9BC4-B97511FE6188}"/>
              </a:ext>
            </a:extLst>
          </p:cNvPr>
          <p:cNvPicPr>
            <a:picLocks noChangeAspect="1"/>
          </p:cNvPicPr>
          <p:nvPr/>
        </p:nvPicPr>
        <p:blipFill>
          <a:blip r:embed="rId4"/>
          <a:stretch>
            <a:fillRect/>
          </a:stretch>
        </p:blipFill>
        <p:spPr>
          <a:xfrm>
            <a:off x="4780860" y="2007125"/>
            <a:ext cx="3396974" cy="676741"/>
          </a:xfrm>
          <a:prstGeom prst="rect">
            <a:avLst/>
          </a:prstGeom>
        </p:spPr>
      </p:pic>
      <p:grpSp>
        <p:nvGrpSpPr>
          <p:cNvPr id="12" name="Group 11">
            <a:extLst>
              <a:ext uri="{FF2B5EF4-FFF2-40B4-BE49-F238E27FC236}">
                <a16:creationId xmlns:a16="http://schemas.microsoft.com/office/drawing/2014/main" id="{8E83731C-2290-8341-8312-0C642CABD6BF}"/>
              </a:ext>
            </a:extLst>
          </p:cNvPr>
          <p:cNvGrpSpPr/>
          <p:nvPr/>
        </p:nvGrpSpPr>
        <p:grpSpPr>
          <a:xfrm>
            <a:off x="844217" y="4916015"/>
            <a:ext cx="2579003" cy="1187001"/>
            <a:chOff x="1994235" y="5115616"/>
            <a:chExt cx="1176246" cy="541374"/>
          </a:xfrm>
        </p:grpSpPr>
        <p:pic>
          <p:nvPicPr>
            <p:cNvPr id="10" name="Picture 9">
              <a:extLst>
                <a:ext uri="{FF2B5EF4-FFF2-40B4-BE49-F238E27FC236}">
                  <a16:creationId xmlns:a16="http://schemas.microsoft.com/office/drawing/2014/main" id="{B4691CC7-830C-DF44-B1B0-3412C48C6199}"/>
                </a:ext>
              </a:extLst>
            </p:cNvPr>
            <p:cNvPicPr>
              <a:picLocks noChangeAspect="1"/>
            </p:cNvPicPr>
            <p:nvPr/>
          </p:nvPicPr>
          <p:blipFill>
            <a:blip r:embed="rId5"/>
            <a:stretch>
              <a:fillRect/>
            </a:stretch>
          </p:blipFill>
          <p:spPr>
            <a:xfrm>
              <a:off x="1994235" y="5115616"/>
              <a:ext cx="541374" cy="541374"/>
            </a:xfrm>
            <a:prstGeom prst="rect">
              <a:avLst/>
            </a:prstGeom>
          </p:spPr>
        </p:pic>
        <p:sp>
          <p:nvSpPr>
            <p:cNvPr id="11" name="TextBox 10">
              <a:extLst>
                <a:ext uri="{FF2B5EF4-FFF2-40B4-BE49-F238E27FC236}">
                  <a16:creationId xmlns:a16="http://schemas.microsoft.com/office/drawing/2014/main" id="{5485465E-A924-D042-B721-75CC37BFE326}"/>
                </a:ext>
              </a:extLst>
            </p:cNvPr>
            <p:cNvSpPr txBox="1"/>
            <p:nvPr/>
          </p:nvSpPr>
          <p:spPr>
            <a:xfrm>
              <a:off x="2464904" y="5247861"/>
              <a:ext cx="705577" cy="210559"/>
            </a:xfrm>
            <a:prstGeom prst="rect">
              <a:avLst/>
            </a:prstGeom>
            <a:noFill/>
          </p:spPr>
          <p:txBody>
            <a:bodyPr wrap="none" rtlCol="0">
              <a:spAutoFit/>
            </a:bodyPr>
            <a:lstStyle/>
            <a:p>
              <a:r>
                <a:rPr lang="en-US" sz="2400" b="1" dirty="0" err="1"/>
                <a:t>HoloViews</a:t>
              </a:r>
              <a:endParaRPr lang="en-US" sz="2400" b="1" dirty="0"/>
            </a:p>
          </p:txBody>
        </p:sp>
      </p:grpSp>
      <p:pic>
        <p:nvPicPr>
          <p:cNvPr id="13" name="Picture 12">
            <a:extLst>
              <a:ext uri="{FF2B5EF4-FFF2-40B4-BE49-F238E27FC236}">
                <a16:creationId xmlns:a16="http://schemas.microsoft.com/office/drawing/2014/main" id="{C5F0AC28-2C5E-264A-9F61-9E3BB188216D}"/>
              </a:ext>
            </a:extLst>
          </p:cNvPr>
          <p:cNvPicPr>
            <a:picLocks noChangeAspect="1"/>
          </p:cNvPicPr>
          <p:nvPr/>
        </p:nvPicPr>
        <p:blipFill>
          <a:blip r:embed="rId6"/>
          <a:stretch>
            <a:fillRect/>
          </a:stretch>
        </p:blipFill>
        <p:spPr>
          <a:xfrm>
            <a:off x="6486077" y="3196113"/>
            <a:ext cx="2321754" cy="917903"/>
          </a:xfrm>
          <a:prstGeom prst="rect">
            <a:avLst/>
          </a:prstGeom>
        </p:spPr>
      </p:pic>
      <p:pic>
        <p:nvPicPr>
          <p:cNvPr id="14" name="Picture 13">
            <a:extLst>
              <a:ext uri="{FF2B5EF4-FFF2-40B4-BE49-F238E27FC236}">
                <a16:creationId xmlns:a16="http://schemas.microsoft.com/office/drawing/2014/main" id="{8D53E8B5-B21E-C848-99B5-D4481FBB07BC}"/>
              </a:ext>
            </a:extLst>
          </p:cNvPr>
          <p:cNvPicPr>
            <a:picLocks noChangeAspect="1"/>
          </p:cNvPicPr>
          <p:nvPr/>
        </p:nvPicPr>
        <p:blipFill>
          <a:blip r:embed="rId7"/>
          <a:stretch>
            <a:fillRect/>
          </a:stretch>
        </p:blipFill>
        <p:spPr>
          <a:xfrm>
            <a:off x="2031218" y="5957595"/>
            <a:ext cx="2462972" cy="590750"/>
          </a:xfrm>
          <a:prstGeom prst="rect">
            <a:avLst/>
          </a:prstGeom>
        </p:spPr>
      </p:pic>
      <p:pic>
        <p:nvPicPr>
          <p:cNvPr id="17" name="Picture 16">
            <a:extLst>
              <a:ext uri="{FF2B5EF4-FFF2-40B4-BE49-F238E27FC236}">
                <a16:creationId xmlns:a16="http://schemas.microsoft.com/office/drawing/2014/main" id="{0836E5C1-032A-BC46-8098-06D96D9737A7}"/>
              </a:ext>
            </a:extLst>
          </p:cNvPr>
          <p:cNvPicPr>
            <a:picLocks noChangeAspect="1"/>
          </p:cNvPicPr>
          <p:nvPr/>
        </p:nvPicPr>
        <p:blipFill>
          <a:blip r:embed="rId8"/>
          <a:stretch>
            <a:fillRect/>
          </a:stretch>
        </p:blipFill>
        <p:spPr>
          <a:xfrm>
            <a:off x="912977" y="2178330"/>
            <a:ext cx="1270000" cy="1270000"/>
          </a:xfrm>
          <a:prstGeom prst="rect">
            <a:avLst/>
          </a:prstGeom>
        </p:spPr>
      </p:pic>
    </p:spTree>
    <p:extLst>
      <p:ext uri="{BB962C8B-B14F-4D97-AF65-F5344CB8AC3E}">
        <p14:creationId xmlns:p14="http://schemas.microsoft.com/office/powerpoint/2010/main" val="3858938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E6909-A318-1946-A950-CE92C98E399F}"/>
              </a:ext>
            </a:extLst>
          </p:cNvPr>
          <p:cNvSpPr>
            <a:spLocks noGrp="1"/>
          </p:cNvSpPr>
          <p:nvPr>
            <p:ph type="title"/>
          </p:nvPr>
        </p:nvSpPr>
        <p:spPr/>
        <p:txBody>
          <a:bodyPr/>
          <a:lstStyle/>
          <a:p>
            <a:r>
              <a:rPr lang="en-US" dirty="0"/>
              <a:t>But there are some similarities</a:t>
            </a:r>
          </a:p>
        </p:txBody>
      </p:sp>
      <p:sp>
        <p:nvSpPr>
          <p:cNvPr id="3" name="Content Placeholder 2">
            <a:extLst>
              <a:ext uri="{FF2B5EF4-FFF2-40B4-BE49-F238E27FC236}">
                <a16:creationId xmlns:a16="http://schemas.microsoft.com/office/drawing/2014/main" id="{27914FC2-D42A-7F47-AD22-675D27359F72}"/>
              </a:ext>
            </a:extLst>
          </p:cNvPr>
          <p:cNvSpPr>
            <a:spLocks noGrp="1"/>
          </p:cNvSpPr>
          <p:nvPr>
            <p:ph idx="1"/>
          </p:nvPr>
        </p:nvSpPr>
        <p:spPr/>
        <p:txBody>
          <a:bodyPr/>
          <a:lstStyle/>
          <a:p>
            <a:r>
              <a:rPr lang="en-US" dirty="0"/>
              <a:t>We go to AGU too</a:t>
            </a:r>
          </a:p>
          <a:p>
            <a:r>
              <a:rPr lang="en-US" dirty="0"/>
              <a:t>It’s the same planet</a:t>
            </a:r>
          </a:p>
          <a:p>
            <a:r>
              <a:rPr lang="en-US" dirty="0"/>
              <a:t>Very large </a:t>
            </a:r>
            <a:r>
              <a:rPr lang="en-US" dirty="0" err="1"/>
              <a:t>spatio</a:t>
            </a:r>
            <a:r>
              <a:rPr lang="en-US" dirty="0"/>
              <a:t>-temporal datasets</a:t>
            </a:r>
          </a:p>
        </p:txBody>
      </p:sp>
    </p:spTree>
    <p:extLst>
      <p:ext uri="{BB962C8B-B14F-4D97-AF65-F5344CB8AC3E}">
        <p14:creationId xmlns:p14="http://schemas.microsoft.com/office/powerpoint/2010/main" val="4174877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D42B33-7BA8-0D44-8D0E-A0C1655FF8B5}"/>
              </a:ext>
            </a:extLst>
          </p:cNvPr>
          <p:cNvSpPr>
            <a:spLocks noGrp="1"/>
          </p:cNvSpPr>
          <p:nvPr>
            <p:ph type="title"/>
          </p:nvPr>
        </p:nvSpPr>
        <p:spPr/>
        <p:txBody>
          <a:bodyPr/>
          <a:lstStyle/>
          <a:p>
            <a:r>
              <a:rPr lang="en-US" dirty="0"/>
              <a:t>Machine learning parametrization</a:t>
            </a:r>
          </a:p>
        </p:txBody>
      </p:sp>
      <p:sp>
        <p:nvSpPr>
          <p:cNvPr id="5" name="Text Placeholder 4">
            <a:extLst>
              <a:ext uri="{FF2B5EF4-FFF2-40B4-BE49-F238E27FC236}">
                <a16:creationId xmlns:a16="http://schemas.microsoft.com/office/drawing/2014/main" id="{42DD1B89-A294-4242-8602-D030FD0E7E0D}"/>
              </a:ext>
            </a:extLst>
          </p:cNvPr>
          <p:cNvSpPr>
            <a:spLocks noGrp="1"/>
          </p:cNvSpPr>
          <p:nvPr>
            <p:ph type="body" idx="1"/>
          </p:nvPr>
        </p:nvSpPr>
        <p:spPr/>
        <p:txBody>
          <a:bodyPr/>
          <a:lstStyle/>
          <a:p>
            <a:r>
              <a:rPr lang="en-US" dirty="0"/>
              <a:t>My research project</a:t>
            </a:r>
          </a:p>
        </p:txBody>
      </p:sp>
    </p:spTree>
    <p:extLst>
      <p:ext uri="{BB962C8B-B14F-4D97-AF65-F5344CB8AC3E}">
        <p14:creationId xmlns:p14="http://schemas.microsoft.com/office/powerpoint/2010/main" val="15917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444" y="0"/>
            <a:ext cx="10515600" cy="1325563"/>
          </a:xfrm>
        </p:spPr>
        <p:txBody>
          <a:bodyPr/>
          <a:lstStyle/>
          <a:p>
            <a:r>
              <a:rPr lang="en-US" dirty="0"/>
              <a:t>What is a weather model?</a:t>
            </a:r>
          </a:p>
        </p:txBody>
      </p:sp>
      <p:sp>
        <p:nvSpPr>
          <p:cNvPr id="3" name="Content Placeholder 2"/>
          <p:cNvSpPr>
            <a:spLocks noGrp="1"/>
          </p:cNvSpPr>
          <p:nvPr>
            <p:ph idx="1"/>
          </p:nvPr>
        </p:nvSpPr>
        <p:spPr>
          <a:xfrm>
            <a:off x="838200" y="1325563"/>
            <a:ext cx="7034213" cy="5144939"/>
          </a:xfrm>
        </p:spPr>
        <p:txBody>
          <a:bodyPr>
            <a:normAutofit fontScale="92500" lnSpcReduction="20000"/>
          </a:bodyPr>
          <a:lstStyle/>
          <a:p>
            <a:pPr marL="0" indent="0">
              <a:buNone/>
            </a:pPr>
            <a:r>
              <a:rPr lang="en-US" dirty="0"/>
              <a:t>If it is true, as any scientist believes, that subsequent </a:t>
            </a:r>
            <a:r>
              <a:rPr lang="en-US" dirty="0">
                <a:solidFill>
                  <a:schemeClr val="accent5"/>
                </a:solidFill>
              </a:rPr>
              <a:t>states of the atmosphere develop from preceding ones according to physical laws</a:t>
            </a:r>
            <a:r>
              <a:rPr lang="en-US" dirty="0"/>
              <a:t>, one will agree that the necessary and sufficient conditions for a rational solution of the problem of meteorological prediction are the following: </a:t>
            </a:r>
          </a:p>
          <a:p>
            <a:pPr marL="0" indent="0">
              <a:buNone/>
            </a:pPr>
            <a:endParaRPr lang="en-US" dirty="0"/>
          </a:p>
          <a:p>
            <a:pPr marL="0" indent="0">
              <a:buNone/>
            </a:pPr>
            <a:r>
              <a:rPr lang="en-US" dirty="0"/>
              <a:t>1. One has to know with sufficient accuracy the state of the atmosphere at a given time. </a:t>
            </a:r>
          </a:p>
          <a:p>
            <a:pPr marL="0" indent="0">
              <a:buNone/>
            </a:pPr>
            <a:endParaRPr lang="en-US" dirty="0"/>
          </a:p>
          <a:p>
            <a:pPr marL="0" indent="0">
              <a:buNone/>
            </a:pPr>
            <a:r>
              <a:rPr lang="en-US" dirty="0"/>
              <a:t>2. One has to know with sufficient accuracy the laws according to which one state of the atmosphere develops from another. </a:t>
            </a:r>
          </a:p>
          <a:p>
            <a:pPr marL="0" indent="0">
              <a:buNone/>
            </a:pPr>
            <a:endParaRPr lang="en-US" dirty="0"/>
          </a:p>
          <a:p>
            <a:pPr marL="0" indent="0">
              <a:buNone/>
            </a:pPr>
            <a:r>
              <a:rPr lang="en-US" dirty="0"/>
              <a:t>- </a:t>
            </a:r>
            <a:r>
              <a:rPr lang="en-US" i="1" dirty="0" err="1"/>
              <a:t>Bjerknes</a:t>
            </a:r>
            <a:r>
              <a:rPr lang="en-US" i="1" dirty="0"/>
              <a:t> (1904)</a:t>
            </a:r>
          </a:p>
          <a:p>
            <a:pPr marL="0" indent="0">
              <a:buNone/>
            </a:pPr>
            <a:endParaRPr lang="en-US" dirty="0"/>
          </a:p>
        </p:txBody>
      </p:sp>
      <p:sp>
        <p:nvSpPr>
          <p:cNvPr id="4" name="TextBox 3"/>
          <p:cNvSpPr txBox="1"/>
          <p:nvPr/>
        </p:nvSpPr>
        <p:spPr>
          <a:xfrm>
            <a:off x="8288585" y="6101170"/>
            <a:ext cx="3457797" cy="369332"/>
          </a:xfrm>
          <a:prstGeom prst="rect">
            <a:avLst/>
          </a:prstGeom>
          <a:noFill/>
        </p:spPr>
        <p:txBody>
          <a:bodyPr wrap="square" rtlCol="0">
            <a:spAutoFit/>
          </a:bodyPr>
          <a:lstStyle/>
          <a:p>
            <a:r>
              <a:rPr lang="en-US" dirty="0" err="1"/>
              <a:t>Vilhelm</a:t>
            </a:r>
            <a:r>
              <a:rPr lang="en-US" dirty="0"/>
              <a:t> </a:t>
            </a:r>
            <a:r>
              <a:rPr lang="en-US" dirty="0" err="1"/>
              <a:t>Bjerknes</a:t>
            </a:r>
            <a:endParaRPr lang="en-US" dirty="0"/>
          </a:p>
        </p:txBody>
      </p:sp>
      <p:pic>
        <p:nvPicPr>
          <p:cNvPr id="5" name="Picture 4"/>
          <p:cNvPicPr>
            <a:picLocks noChangeAspect="1"/>
          </p:cNvPicPr>
          <p:nvPr/>
        </p:nvPicPr>
        <p:blipFill>
          <a:blip r:embed="rId3"/>
          <a:stretch>
            <a:fillRect/>
          </a:stretch>
        </p:blipFill>
        <p:spPr>
          <a:xfrm>
            <a:off x="8286751" y="1325563"/>
            <a:ext cx="3459631" cy="4574551"/>
          </a:xfrm>
          <a:prstGeom prst="rect">
            <a:avLst/>
          </a:prstGeom>
        </p:spPr>
      </p:pic>
    </p:spTree>
    <p:extLst>
      <p:ext uri="{BB962C8B-B14F-4D97-AF65-F5344CB8AC3E}">
        <p14:creationId xmlns:p14="http://schemas.microsoft.com/office/powerpoint/2010/main" val="129308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 fill="hold"/>
                                        <p:tgtEl>
                                          <p:spTgt spid="3">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vil200color8km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697" y="1270320"/>
            <a:ext cx="6015181" cy="4511388"/>
          </a:xfrm>
          <a:prstGeom prst="rect">
            <a:avLst/>
          </a:prstGeom>
        </p:spPr>
      </p:pic>
      <p:sp>
        <p:nvSpPr>
          <p:cNvPr id="2" name="Title 1"/>
          <p:cNvSpPr>
            <a:spLocks noGrp="1"/>
          </p:cNvSpPr>
          <p:nvPr>
            <p:ph type="title"/>
          </p:nvPr>
        </p:nvSpPr>
        <p:spPr>
          <a:xfrm>
            <a:off x="588260" y="211429"/>
            <a:ext cx="10472057" cy="665163"/>
          </a:xfrm>
        </p:spPr>
        <p:txBody>
          <a:bodyPr>
            <a:normAutofit fontScale="90000"/>
          </a:bodyPr>
          <a:lstStyle/>
          <a:p>
            <a:r>
              <a:rPr lang="en-US" dirty="0"/>
              <a:t>High resolution models produce realistic clouds</a:t>
            </a:r>
          </a:p>
        </p:txBody>
      </p:sp>
      <p:sp>
        <p:nvSpPr>
          <p:cNvPr id="5" name="TextBox 4"/>
          <p:cNvSpPr txBox="1"/>
          <p:nvPr/>
        </p:nvSpPr>
        <p:spPr>
          <a:xfrm>
            <a:off x="3716867" y="6002385"/>
            <a:ext cx="4758267" cy="643533"/>
          </a:xfrm>
          <a:prstGeom prst="rect">
            <a:avLst/>
          </a:prstGeom>
          <a:noFill/>
        </p:spPr>
        <p:txBody>
          <a:bodyPr wrap="square" rtlCol="0">
            <a:spAutoFit/>
          </a:bodyPr>
          <a:lstStyle/>
          <a:p>
            <a:r>
              <a:rPr lang="en-US" sz="2000" dirty="0"/>
              <a:t>Giga-LES (</a:t>
            </a:r>
            <a:r>
              <a:rPr lang="en-US" sz="2000" i="1" dirty="0" err="1"/>
              <a:t>Khairoutdinov</a:t>
            </a:r>
            <a:r>
              <a:rPr lang="en-US" sz="2000" i="1" dirty="0"/>
              <a:t> et al. 2009</a:t>
            </a:r>
            <a:r>
              <a:rPr lang="en-US" sz="2000" dirty="0"/>
              <a:t>)</a:t>
            </a:r>
          </a:p>
          <a:p>
            <a:r>
              <a:rPr lang="en-US" sz="2000" dirty="0"/>
              <a:t>100x100 km with 100 m grid</a:t>
            </a:r>
          </a:p>
        </p:txBody>
      </p:sp>
    </p:spTree>
    <p:extLst>
      <p:ext uri="{BB962C8B-B14F-4D97-AF65-F5344CB8AC3E}">
        <p14:creationId xmlns:p14="http://schemas.microsoft.com/office/powerpoint/2010/main" val="1962035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63218" y="1310305"/>
            <a:ext cx="4966382" cy="4708866"/>
          </a:xfrm>
          <a:prstGeom prst="rect">
            <a:avLst/>
          </a:prstGeom>
        </p:spPr>
      </p:pic>
      <p:sp>
        <p:nvSpPr>
          <p:cNvPr id="2" name="Title 1"/>
          <p:cNvSpPr>
            <a:spLocks noGrp="1"/>
          </p:cNvSpPr>
          <p:nvPr>
            <p:ph type="title"/>
          </p:nvPr>
        </p:nvSpPr>
        <p:spPr>
          <a:xfrm>
            <a:off x="666750" y="136525"/>
            <a:ext cx="10515600" cy="1325563"/>
          </a:xfrm>
        </p:spPr>
        <p:txBody>
          <a:bodyPr/>
          <a:lstStyle/>
          <a:p>
            <a:r>
              <a:rPr lang="en-US" dirty="0"/>
              <a:t>Can only solve at coarse resolution</a:t>
            </a:r>
          </a:p>
        </p:txBody>
      </p:sp>
      <p:sp>
        <p:nvSpPr>
          <p:cNvPr id="4" name="TextBox 3"/>
          <p:cNvSpPr txBox="1"/>
          <p:nvPr/>
        </p:nvSpPr>
        <p:spPr>
          <a:xfrm>
            <a:off x="10029185" y="6488668"/>
            <a:ext cx="1883721" cy="369332"/>
          </a:xfrm>
          <a:prstGeom prst="rect">
            <a:avLst/>
          </a:prstGeom>
          <a:noFill/>
        </p:spPr>
        <p:txBody>
          <a:bodyPr wrap="none" rtlCol="0">
            <a:spAutoFit/>
          </a:bodyPr>
          <a:lstStyle/>
          <a:p>
            <a:r>
              <a:rPr lang="en-US"/>
              <a:t>Image from NOAA</a:t>
            </a:r>
            <a:endParaRPr lang="en-US" dirty="0"/>
          </a:p>
        </p:txBody>
      </p:sp>
    </p:spTree>
    <p:extLst>
      <p:ext uri="{BB962C8B-B14F-4D97-AF65-F5344CB8AC3E}">
        <p14:creationId xmlns:p14="http://schemas.microsoft.com/office/powerpoint/2010/main" val="40044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Coarse resolution equations</a:t>
            </a:r>
          </a:p>
        </p:txBody>
      </p:sp>
      <p:sp>
        <p:nvSpPr>
          <p:cNvPr id="12" name="TextBox 11"/>
          <p:cNvSpPr txBox="1"/>
          <p:nvPr/>
        </p:nvSpPr>
        <p:spPr>
          <a:xfrm>
            <a:off x="8796753" y="3815522"/>
            <a:ext cx="2557047" cy="369332"/>
          </a:xfrm>
          <a:prstGeom prst="rect">
            <a:avLst/>
          </a:prstGeom>
          <a:noFill/>
        </p:spPr>
        <p:txBody>
          <a:bodyPr wrap="none" rtlCol="0">
            <a:spAutoFit/>
          </a:bodyPr>
          <a:lstStyle/>
          <a:p>
            <a:r>
              <a:rPr lang="en-US" dirty="0"/>
              <a:t>Apparent heating (K/day)</a:t>
            </a:r>
          </a:p>
        </p:txBody>
      </p:sp>
      <p:sp>
        <p:nvSpPr>
          <p:cNvPr id="13" name="TextBox 12"/>
          <p:cNvSpPr txBox="1"/>
          <p:nvPr/>
        </p:nvSpPr>
        <p:spPr>
          <a:xfrm>
            <a:off x="8782465" y="4815455"/>
            <a:ext cx="3184242" cy="369332"/>
          </a:xfrm>
          <a:prstGeom prst="rect">
            <a:avLst/>
          </a:prstGeom>
          <a:noFill/>
        </p:spPr>
        <p:txBody>
          <a:bodyPr wrap="square" rtlCol="0">
            <a:spAutoFit/>
          </a:bodyPr>
          <a:lstStyle/>
          <a:p>
            <a:r>
              <a:rPr lang="en-US" dirty="0"/>
              <a:t>Apparent moistening (g/kg/day)</a:t>
            </a:r>
          </a:p>
        </p:txBody>
      </p:sp>
      <p:pic>
        <p:nvPicPr>
          <p:cNvPr id="8" name="Picture 7">
            <a:extLst>
              <a:ext uri="{FF2B5EF4-FFF2-40B4-BE49-F238E27FC236}">
                <a16:creationId xmlns:a16="http://schemas.microsoft.com/office/drawing/2014/main" id="{36D3DA65-6F2A-2A4E-802D-C8CC095A08BD}"/>
              </a:ext>
            </a:extLst>
          </p:cNvPr>
          <p:cNvPicPr>
            <a:picLocks noChangeAspect="1"/>
          </p:cNvPicPr>
          <p:nvPr/>
        </p:nvPicPr>
        <p:blipFill>
          <a:blip r:embed="rId3"/>
          <a:stretch>
            <a:fillRect/>
          </a:stretch>
        </p:blipFill>
        <p:spPr>
          <a:xfrm>
            <a:off x="1844005" y="1871613"/>
            <a:ext cx="2408422" cy="943841"/>
          </a:xfrm>
          <a:prstGeom prst="rect">
            <a:avLst/>
          </a:prstGeom>
        </p:spPr>
      </p:pic>
      <p:pic>
        <p:nvPicPr>
          <p:cNvPr id="9" name="Picture 8">
            <a:extLst>
              <a:ext uri="{FF2B5EF4-FFF2-40B4-BE49-F238E27FC236}">
                <a16:creationId xmlns:a16="http://schemas.microsoft.com/office/drawing/2014/main" id="{BB6D6F67-D33E-FB46-A55E-4277435C2CF6}"/>
              </a:ext>
            </a:extLst>
          </p:cNvPr>
          <p:cNvPicPr>
            <a:picLocks noChangeAspect="1"/>
          </p:cNvPicPr>
          <p:nvPr/>
        </p:nvPicPr>
        <p:blipFill>
          <a:blip r:embed="rId4"/>
          <a:stretch>
            <a:fillRect/>
          </a:stretch>
        </p:blipFill>
        <p:spPr>
          <a:xfrm>
            <a:off x="6740381" y="1871613"/>
            <a:ext cx="3437509" cy="789354"/>
          </a:xfrm>
          <a:prstGeom prst="rect">
            <a:avLst/>
          </a:prstGeom>
        </p:spPr>
      </p:pic>
      <p:pic>
        <p:nvPicPr>
          <p:cNvPr id="4" name="Picture 3">
            <a:extLst>
              <a:ext uri="{FF2B5EF4-FFF2-40B4-BE49-F238E27FC236}">
                <a16:creationId xmlns:a16="http://schemas.microsoft.com/office/drawing/2014/main" id="{A269ADCB-6817-B946-93D2-F40BE3F36D91}"/>
              </a:ext>
            </a:extLst>
          </p:cNvPr>
          <p:cNvPicPr>
            <a:picLocks noChangeAspect="1"/>
          </p:cNvPicPr>
          <p:nvPr/>
        </p:nvPicPr>
        <p:blipFill>
          <a:blip r:embed="rId5"/>
          <a:stretch>
            <a:fillRect/>
          </a:stretch>
        </p:blipFill>
        <p:spPr>
          <a:xfrm>
            <a:off x="2465739" y="3530404"/>
            <a:ext cx="5806724" cy="2853913"/>
          </a:xfrm>
          <a:prstGeom prst="rect">
            <a:avLst/>
          </a:prstGeom>
        </p:spPr>
      </p:pic>
      <p:cxnSp>
        <p:nvCxnSpPr>
          <p:cNvPr id="10" name="Straight Connector 9">
            <a:extLst>
              <a:ext uri="{FF2B5EF4-FFF2-40B4-BE49-F238E27FC236}">
                <a16:creationId xmlns:a16="http://schemas.microsoft.com/office/drawing/2014/main" id="{D5C7A612-647B-B04E-BECF-B8BFA46F59C4}"/>
              </a:ext>
            </a:extLst>
          </p:cNvPr>
          <p:cNvCxnSpPr/>
          <p:nvPr/>
        </p:nvCxnSpPr>
        <p:spPr>
          <a:xfrm>
            <a:off x="5900738" y="3972690"/>
            <a:ext cx="26717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A4E088-39D1-8843-892D-34D4967FB69B}"/>
              </a:ext>
            </a:extLst>
          </p:cNvPr>
          <p:cNvCxnSpPr/>
          <p:nvPr/>
        </p:nvCxnSpPr>
        <p:spPr>
          <a:xfrm>
            <a:off x="5900738" y="4980360"/>
            <a:ext cx="267176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B269DD9-1792-D24E-9487-15AB9DA23421}"/>
              </a:ext>
            </a:extLst>
          </p:cNvPr>
          <p:cNvSpPr txBox="1"/>
          <p:nvPr/>
        </p:nvSpPr>
        <p:spPr>
          <a:xfrm>
            <a:off x="8272463" y="4184854"/>
            <a:ext cx="3650358" cy="369332"/>
          </a:xfrm>
          <a:prstGeom prst="rect">
            <a:avLst/>
          </a:prstGeom>
          <a:noFill/>
        </p:spPr>
        <p:txBody>
          <a:bodyPr wrap="none" rtlCol="0">
            <a:spAutoFit/>
          </a:bodyPr>
          <a:lstStyle/>
          <a:p>
            <a:r>
              <a:rPr lang="en-US" dirty="0"/>
              <a:t>SW+ LW radiation, latent heating, </a:t>
            </a:r>
            <a:r>
              <a:rPr lang="en-US" dirty="0" err="1"/>
              <a:t>etc</a:t>
            </a:r>
            <a:endParaRPr lang="en-US" dirty="0"/>
          </a:p>
        </p:txBody>
      </p:sp>
    </p:spTree>
    <p:extLst>
      <p:ext uri="{BB962C8B-B14F-4D97-AF65-F5344CB8AC3E}">
        <p14:creationId xmlns:p14="http://schemas.microsoft.com/office/powerpoint/2010/main" val="2172824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we usually build parametrizations</a:t>
            </a:r>
          </a:p>
        </p:txBody>
      </p:sp>
      <p:grpSp>
        <p:nvGrpSpPr>
          <p:cNvPr id="4" name="Group 3"/>
          <p:cNvGrpSpPr/>
          <p:nvPr/>
        </p:nvGrpSpPr>
        <p:grpSpPr>
          <a:xfrm>
            <a:off x="308765" y="2571583"/>
            <a:ext cx="11609050" cy="3544627"/>
            <a:chOff x="457201" y="3945229"/>
            <a:chExt cx="8610181" cy="2628973"/>
          </a:xfrm>
        </p:grpSpPr>
        <p:pic>
          <p:nvPicPr>
            <p:cNvPr id="5" name="Picture 4" descr="anvil200color8km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001262"/>
              <a:ext cx="2913686" cy="2185266"/>
            </a:xfrm>
            <a:prstGeom prst="rect">
              <a:avLst/>
            </a:prstGeom>
          </p:spPr>
        </p:pic>
        <p:pic>
          <p:nvPicPr>
            <p:cNvPr id="6" name="Picture 5"/>
            <p:cNvPicPr>
              <a:picLocks noChangeAspect="1"/>
            </p:cNvPicPr>
            <p:nvPr/>
          </p:nvPicPr>
          <p:blipFill>
            <a:blip r:embed="rId4"/>
            <a:stretch>
              <a:fillRect/>
            </a:stretch>
          </p:blipFill>
          <p:spPr>
            <a:xfrm>
              <a:off x="5898171" y="4001262"/>
              <a:ext cx="3169211" cy="2306210"/>
            </a:xfrm>
            <a:prstGeom prst="rect">
              <a:avLst/>
            </a:prstGeom>
          </p:spPr>
        </p:pic>
        <p:pic>
          <p:nvPicPr>
            <p:cNvPr id="7" name="Picture 6"/>
            <p:cNvPicPr>
              <a:picLocks noChangeAspect="1"/>
            </p:cNvPicPr>
            <p:nvPr/>
          </p:nvPicPr>
          <p:blipFill rotWithShape="1">
            <a:blip r:embed="rId5"/>
            <a:srcRect r="50234"/>
            <a:stretch/>
          </p:blipFill>
          <p:spPr>
            <a:xfrm>
              <a:off x="4097704" y="3945229"/>
              <a:ext cx="1308337" cy="2628973"/>
            </a:xfrm>
            <a:prstGeom prst="rect">
              <a:avLst/>
            </a:prstGeom>
          </p:spPr>
        </p:pic>
        <p:cxnSp>
          <p:nvCxnSpPr>
            <p:cNvPr id="8" name="Straight Arrow Connector 7"/>
            <p:cNvCxnSpPr/>
            <p:nvPr/>
          </p:nvCxnSpPr>
          <p:spPr>
            <a:xfrm>
              <a:off x="3609474" y="4849880"/>
              <a:ext cx="4082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489930" y="4849880"/>
              <a:ext cx="408241"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sp>
        <p:nvSpPr>
          <p:cNvPr id="3" name="TextBox 2">
            <a:extLst>
              <a:ext uri="{FF2B5EF4-FFF2-40B4-BE49-F238E27FC236}">
                <a16:creationId xmlns:a16="http://schemas.microsoft.com/office/drawing/2014/main" id="{25B6CC90-4818-0E43-BB9B-37A8DA11D293}"/>
              </a:ext>
            </a:extLst>
          </p:cNvPr>
          <p:cNvSpPr txBox="1"/>
          <p:nvPr/>
        </p:nvSpPr>
        <p:spPr>
          <a:xfrm>
            <a:off x="308765" y="1998532"/>
            <a:ext cx="4164858" cy="369332"/>
          </a:xfrm>
          <a:prstGeom prst="rect">
            <a:avLst/>
          </a:prstGeom>
          <a:noFill/>
        </p:spPr>
        <p:txBody>
          <a:bodyPr wrap="none" rtlCol="0">
            <a:spAutoFit/>
          </a:bodyPr>
          <a:lstStyle/>
          <a:p>
            <a:r>
              <a:rPr lang="en-US" dirty="0"/>
              <a:t>High resolution simulation or observations</a:t>
            </a:r>
          </a:p>
        </p:txBody>
      </p:sp>
    </p:spTree>
    <p:extLst>
      <p:ext uri="{BB962C8B-B14F-4D97-AF65-F5344CB8AC3E}">
        <p14:creationId xmlns:p14="http://schemas.microsoft.com/office/powerpoint/2010/main" val="372359083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3268</TotalTime>
  <Words>1528</Words>
  <Application>Microsoft Macintosh PowerPoint</Application>
  <PresentationFormat>Widescreen</PresentationFormat>
  <Paragraphs>170</Paragraphs>
  <Slides>21</Slides>
  <Notes>15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 Math</vt:lpstr>
      <vt:lpstr>Mangal</vt:lpstr>
      <vt:lpstr>Office Theme</vt:lpstr>
      <vt:lpstr>Using python for machine learning with large gridded datasets</vt:lpstr>
      <vt:lpstr>Hello from the clouds!</vt:lpstr>
      <vt:lpstr>But there are some similarities</vt:lpstr>
      <vt:lpstr>Machine learning parametrization</vt:lpstr>
      <vt:lpstr>What is a weather model?</vt:lpstr>
      <vt:lpstr>High resolution models produce realistic clouds</vt:lpstr>
      <vt:lpstr>Can only solve at coarse resolution</vt:lpstr>
      <vt:lpstr>Coarse resolution equations</vt:lpstr>
      <vt:lpstr>How we usually build parametrizations</vt:lpstr>
      <vt:lpstr>Parametrization is a function approximation problem</vt:lpstr>
      <vt:lpstr>Machine learning models</vt:lpstr>
      <vt:lpstr>Machine learning builds black boxes</vt:lpstr>
      <vt:lpstr>Neural Networks</vt:lpstr>
      <vt:lpstr>Decision Trees</vt:lpstr>
      <vt:lpstr>…but can be hard to interpret</vt:lpstr>
      <vt:lpstr>Training Data</vt:lpstr>
      <vt:lpstr>PowerPoint Presentation</vt:lpstr>
      <vt:lpstr>Coarse-grain data to 160 km boxes</vt:lpstr>
      <vt:lpstr>Machine learning inputs</vt:lpstr>
      <vt:lpstr>What are some things that make ML with “geoscience” datasets hard?</vt:lpstr>
      <vt:lpstr>Python tools I use: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 machine learning improve weather and climate models?</dc:title>
  <dc:creator>nbren12</dc:creator>
  <cp:lastModifiedBy>nbren12</cp:lastModifiedBy>
  <cp:revision>744</cp:revision>
  <dcterms:created xsi:type="dcterms:W3CDTF">2018-04-09T17:48:03Z</dcterms:created>
  <dcterms:modified xsi:type="dcterms:W3CDTF">2018-11-06T02:42:13Z</dcterms:modified>
</cp:coreProperties>
</file>